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317" r:id="rId2"/>
  </p:sldIdLst>
  <p:sldSz cx="9906000" cy="6858000" type="A4"/>
  <p:notesSz cx="6735763" cy="9866313"/>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94706" autoAdjust="0"/>
  </p:normalViewPr>
  <p:slideViewPr>
    <p:cSldViewPr snapToGrid="0">
      <p:cViewPr varScale="1">
        <p:scale>
          <a:sx n="108" d="100"/>
          <a:sy n="108" d="100"/>
        </p:scale>
        <p:origin x="1080" y="108"/>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815374" y="1"/>
            <a:ext cx="2918831" cy="495029"/>
          </a:xfrm>
          <a:prstGeom prst="rect">
            <a:avLst/>
          </a:prstGeom>
        </p:spPr>
        <p:txBody>
          <a:bodyPr vert="horz" lIns="90644" tIns="45322" rIns="90644" bIns="45322"/>
          <a:lstStyle>
            <a:lvl1pPr algn="r">
              <a:defRPr sz="1200"/>
            </a:lvl1pPr>
          </a:lstStyle>
          <a:p>
            <a:pPr lvl="0">
              <a:defRPr lang="ja-JP" altLang="en-US"/>
            </a:pPr>
            <a:fld id="{C0FFB23F-1487-4A30-A008-FE07926C955B}" type="datetime1">
              <a:rPr lang="ja-JP" altLang="en-US"/>
              <a:pPr lvl="0">
                <a:defRPr lang="ja-JP" altLang="en-US"/>
              </a:pPr>
              <a:t>2022/3/11</a:t>
            </a:fld>
            <a:endParaRPr lang="ja-JP" altLang="en-US"/>
          </a:p>
        </p:txBody>
      </p:sp>
      <p:sp>
        <p:nvSpPr>
          <p:cNvPr id="1102" name="スライド イメージ プレースホルダー 3"/>
          <p:cNvSpPr>
            <a:spLocks noGrp="1" noRot="1" noChangeAspect="1" noTextEdi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extLst>
      <p:ext uri="{BB962C8B-B14F-4D97-AF65-F5344CB8AC3E}">
        <p14:creationId xmlns:p14="http://schemas.microsoft.com/office/powerpoint/2010/main" val="2381109972"/>
      </p:ext>
    </p:extLst>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2022/3/11</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2022/3/11</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BE02C2CB-6A5F-4CA8-91A1-EF715D455A4A}"/>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bg1"/>
                </a:solidFill>
                <a:latin typeface="ＤＨＰ特太ゴシック体" panose="020B0500000000000000" pitchFamily="50" charset="-128"/>
                <a:ea typeface="ＤＨＰ特太ゴシック体" panose="020B0500000000000000" pitchFamily="50" charset="-128"/>
              </a:rPr>
              <a:t>森林環境譲与税の使途事例①：森林経営管理制度に基づく事業地の境界確認</a:t>
            </a:r>
            <a:endParaRPr lang="ja-JP" altLang="en-US" sz="1600" dirty="0">
              <a:solidFill>
                <a:schemeClr val="bg1"/>
              </a:solidFill>
              <a:latin typeface="ＤＨＰ特太ゴシック体" panose="020B0500000000000000" pitchFamily="50" charset="-128"/>
              <a:ea typeface="ＤＨＰ特太ゴシック体" panose="020B0500000000000000" pitchFamily="50" charset="-128"/>
            </a:endParaRPr>
          </a:p>
        </p:txBody>
      </p:sp>
      <p:sp>
        <p:nvSpPr>
          <p:cNvPr id="45" name="Text Box 6">
            <a:extLst>
              <a:ext uri="{FF2B5EF4-FFF2-40B4-BE49-F238E27FC236}">
                <a16:creationId xmlns:a16="http://schemas.microsoft.com/office/drawing/2014/main" id="{0AB915E2-C1E2-4CCA-8C4D-BD37CF74580C}"/>
              </a:ext>
            </a:extLst>
          </p:cNvPr>
          <p:cNvSpPr txBox="1">
            <a:spLocks noChangeArrowheads="1"/>
          </p:cNvSpPr>
          <p:nvPr/>
        </p:nvSpPr>
        <p:spPr bwMode="auto">
          <a:xfrm>
            <a:off x="81385" y="2522308"/>
            <a:ext cx="5060363" cy="129875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defTabSz="633039">
              <a:spcBef>
                <a:spcPts val="0"/>
              </a:spcBef>
              <a:spcAft>
                <a:spcPts val="415"/>
              </a:spcAft>
              <a:buNone/>
            </a:pPr>
            <a:r>
              <a:rPr lang="ja-JP" altLang="en-US" sz="1200" b="1" kern="2000" dirty="0">
                <a:latin typeface="メイリオ" panose="020B0604030504040204" pitchFamily="50" charset="-128"/>
                <a:ea typeface="メイリオ" panose="020B0604030504040204" pitchFamily="50" charset="-128"/>
              </a:rPr>
              <a:t>１　事業内容</a:t>
            </a:r>
            <a:endParaRPr lang="en-US" altLang="ja-JP" sz="1200" b="1" kern="2000" dirty="0">
              <a:latin typeface="メイリオ" panose="020B0604030504040204" pitchFamily="50" charset="-128"/>
              <a:ea typeface="メイリオ" panose="020B0604030504040204" pitchFamily="50" charset="-128"/>
            </a:endParaRPr>
          </a:p>
          <a:p>
            <a:pPr marL="184636" indent="-61545" defTabSz="633039">
              <a:spcBef>
                <a:spcPts val="0"/>
              </a:spcBef>
              <a:spcAft>
                <a:spcPts val="415"/>
              </a:spcAft>
              <a:buNone/>
            </a:pPr>
            <a:r>
              <a:rPr lang="ja-JP" altLang="en-US" sz="1200" i="1" kern="2000" dirty="0">
                <a:latin typeface="メイリオ" panose="020B0604030504040204" pitchFamily="50" charset="-128"/>
                <a:ea typeface="メイリオ" panose="020B0604030504040204" pitchFamily="50" charset="-128"/>
              </a:rPr>
              <a:t>・</a:t>
            </a:r>
            <a:r>
              <a:rPr lang="ja-JP" altLang="en-US" sz="1200" kern="2000" dirty="0">
                <a:latin typeface="メイリオ" panose="020B0604030504040204" pitchFamily="50" charset="-128"/>
                <a:ea typeface="メイリオ" panose="020B0604030504040204" pitchFamily="50" charset="-128"/>
              </a:rPr>
              <a:t>町内の事業地における私有林の境界確認を実施。</a:t>
            </a:r>
            <a:r>
              <a:rPr lang="ja-JP" altLang="en-US" sz="1200" kern="2000" dirty="0">
                <a:latin typeface="+mn-ea"/>
              </a:rPr>
              <a:t>　</a:t>
            </a:r>
            <a:endParaRPr lang="en-US" altLang="ja-JP" sz="1200" kern="2000" dirty="0">
              <a:latin typeface="+mn-ea"/>
            </a:endParaRPr>
          </a:p>
          <a:p>
            <a:pPr marL="184636" indent="-61545" defTabSz="633039">
              <a:spcBef>
                <a:spcPts val="0"/>
              </a:spcBef>
              <a:spcAft>
                <a:spcPts val="415"/>
              </a:spcAft>
              <a:buNone/>
            </a:pPr>
            <a:r>
              <a:rPr lang="ja-JP" altLang="en-US" sz="1200" kern="2000" dirty="0">
                <a:latin typeface="+mn-ea"/>
              </a:rPr>
              <a:t>　　　　　　　（小山浦地域・古里地域）</a:t>
            </a:r>
            <a:endParaRPr lang="en-US" altLang="ja-JP" sz="1200" kern="2000" dirty="0">
              <a:latin typeface="+mn-ea"/>
            </a:endParaRPr>
          </a:p>
          <a:p>
            <a:pPr marL="184636" indent="-61545" defTabSz="633039">
              <a:spcBef>
                <a:spcPts val="0"/>
              </a:spcBef>
              <a:spcAft>
                <a:spcPts val="415"/>
              </a:spcAft>
              <a:buNone/>
            </a:pPr>
            <a:r>
              <a:rPr lang="en-US" altLang="ja-JP" sz="1200" kern="2000" dirty="0">
                <a:latin typeface="+mn-ea"/>
                <a:ea typeface="+mn-ea"/>
              </a:rPr>
              <a:t>【</a:t>
            </a:r>
            <a:r>
              <a:rPr lang="ja-JP" altLang="en-US" sz="1200" kern="2000" dirty="0">
                <a:latin typeface="+mn-ea"/>
                <a:ea typeface="+mn-ea"/>
              </a:rPr>
              <a:t>事  業  費</a:t>
            </a:r>
            <a:r>
              <a:rPr lang="en-US" altLang="ja-JP" sz="1200" kern="2000" dirty="0">
                <a:latin typeface="+mn-ea"/>
                <a:ea typeface="+mn-ea"/>
              </a:rPr>
              <a:t>】4,327</a:t>
            </a:r>
            <a:r>
              <a:rPr lang="ja-JP" altLang="en-US" sz="1200" kern="2000" dirty="0">
                <a:latin typeface="+mn-ea"/>
                <a:ea typeface="+mn-ea"/>
              </a:rPr>
              <a:t>千円（全額譲与税）</a:t>
            </a:r>
            <a:endParaRPr lang="en-US" altLang="ja-JP" sz="1200" kern="2000" dirty="0">
              <a:latin typeface="+mn-ea"/>
              <a:ea typeface="+mn-ea"/>
            </a:endParaRPr>
          </a:p>
          <a:p>
            <a:pPr marL="184636" indent="-61545" defTabSz="633039">
              <a:spcBef>
                <a:spcPts val="0"/>
              </a:spcBef>
              <a:spcAft>
                <a:spcPts val="415"/>
              </a:spcAft>
              <a:buNone/>
            </a:pPr>
            <a:r>
              <a:rPr lang="en-US" altLang="ja-JP" sz="1200" kern="2000" dirty="0">
                <a:latin typeface="+mn-ea"/>
                <a:ea typeface="+mn-ea"/>
              </a:rPr>
              <a:t>【</a:t>
            </a:r>
            <a:r>
              <a:rPr lang="ja-JP" altLang="en-US" sz="1200" kern="2000" spc="20" dirty="0">
                <a:latin typeface="+mn-ea"/>
                <a:ea typeface="+mn-ea"/>
              </a:rPr>
              <a:t>実　　績</a:t>
            </a:r>
            <a:r>
              <a:rPr lang="en-US" altLang="ja-JP" sz="1200" kern="2000" dirty="0">
                <a:latin typeface="+mn-ea"/>
                <a:ea typeface="+mn-ea"/>
              </a:rPr>
              <a:t>】</a:t>
            </a:r>
            <a:r>
              <a:rPr lang="ja-JP" altLang="en-US" sz="1200" kern="2000" dirty="0">
                <a:latin typeface="+mn-ea"/>
                <a:ea typeface="+mn-ea"/>
              </a:rPr>
              <a:t>境界明確化件数　</a:t>
            </a:r>
            <a:r>
              <a:rPr lang="en-US" altLang="ja-JP" sz="1200" kern="2000" dirty="0">
                <a:latin typeface="+mn-ea"/>
                <a:ea typeface="+mn-ea"/>
              </a:rPr>
              <a:t>60</a:t>
            </a:r>
            <a:r>
              <a:rPr lang="ja-JP" altLang="en-US" sz="1200" kern="2000" dirty="0">
                <a:latin typeface="+mn-ea"/>
                <a:ea typeface="+mn-ea"/>
              </a:rPr>
              <a:t>件</a:t>
            </a:r>
            <a:endParaRPr lang="en-US" altLang="ja-JP" sz="1200" kern="2000" dirty="0">
              <a:latin typeface="+mn-ea"/>
              <a:ea typeface="+mn-ea"/>
            </a:endParaRPr>
          </a:p>
        </p:txBody>
      </p:sp>
      <p:sp>
        <p:nvSpPr>
          <p:cNvPr id="6" name="角丸四角形 21">
            <a:extLst>
              <a:ext uri="{FF2B5EF4-FFF2-40B4-BE49-F238E27FC236}">
                <a16:creationId xmlns:a16="http://schemas.microsoft.com/office/drawing/2014/main" id="{74181735-2F04-43C4-A149-7C05188CD559}"/>
              </a:ext>
            </a:extLst>
          </p:cNvPr>
          <p:cNvSpPr/>
          <p:nvPr/>
        </p:nvSpPr>
        <p:spPr>
          <a:xfrm>
            <a:off x="86320" y="537134"/>
            <a:ext cx="9745935" cy="1682072"/>
          </a:xfrm>
          <a:prstGeom prst="roundRect">
            <a:avLst>
              <a:gd name="adj" fmla="val 0"/>
            </a:avLst>
          </a:prstGeom>
          <a:ln w="38100">
            <a:solidFill>
              <a:schemeClr val="accent6">
                <a:lumMod val="75000"/>
              </a:schemeClr>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lnSpc>
                <a:spcPts val="1200"/>
              </a:lnSpc>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rPr>
              <a:t>紀北町では、経営意欲の低下や所有者不明森林の増加、境界未確定の森林や担い手不足といった森林整備を進める際の課題に対応し、管理を推進するため、その境界及び面積について現地の林況により、森林整備を進める方針。</a:t>
            </a:r>
            <a:endParaRPr lang="en-US" altLang="ja-JP" sz="1200" dirty="0">
              <a:solidFill>
                <a:schemeClr val="tx1"/>
              </a:solidFill>
              <a:latin typeface="游ゴシック" panose="020B0400000000000000" pitchFamily="50" charset="-128"/>
            </a:endParaRPr>
          </a:p>
          <a:p>
            <a:pPr marL="171450" indent="-171450">
              <a:lnSpc>
                <a:spcPts val="1200"/>
              </a:lnSpc>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rPr>
              <a:t>令和２年度においては、</a:t>
            </a:r>
            <a:r>
              <a:rPr lang="en-US" altLang="ja-JP" sz="1200" dirty="0">
                <a:solidFill>
                  <a:schemeClr val="tx1"/>
                </a:solidFill>
                <a:latin typeface="游ゴシック" panose="020B0400000000000000" pitchFamily="50" charset="-128"/>
              </a:rPr>
              <a:t>2</a:t>
            </a:r>
            <a:r>
              <a:rPr lang="ja-JP" altLang="en-US" sz="1200" dirty="0">
                <a:solidFill>
                  <a:schemeClr val="tx1"/>
                </a:solidFill>
                <a:latin typeface="游ゴシック" panose="020B0400000000000000" pitchFamily="50" charset="-128"/>
              </a:rPr>
              <a:t>地区の意向調査に向けた事業地の境界確認を実施した。</a:t>
            </a:r>
            <a:endParaRPr lang="en-US" altLang="ja-JP" sz="1200" dirty="0">
              <a:solidFill>
                <a:schemeClr val="tx1"/>
              </a:solidFill>
              <a:latin typeface="游ゴシック" panose="020B0400000000000000" pitchFamily="50" charset="-128"/>
            </a:endParaRPr>
          </a:p>
          <a:p>
            <a:pPr marL="171450" indent="-171450">
              <a:lnSpc>
                <a:spcPts val="1200"/>
              </a:lnSpc>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rPr>
              <a:t>令和３年度より順次意向調査を実施</a:t>
            </a:r>
            <a:r>
              <a:rPr lang="ja-JP" altLang="en-US" sz="1200">
                <a:solidFill>
                  <a:schemeClr val="tx1"/>
                </a:solidFill>
                <a:latin typeface="游ゴシック" panose="020B0400000000000000" pitchFamily="50" charset="-128"/>
              </a:rPr>
              <a:t>し、集約化計画策定後に森林</a:t>
            </a:r>
            <a:r>
              <a:rPr lang="ja-JP" altLang="en-US" sz="1200" dirty="0">
                <a:solidFill>
                  <a:schemeClr val="tx1"/>
                </a:solidFill>
                <a:latin typeface="游ゴシック" panose="020B0400000000000000" pitchFamily="50" charset="-128"/>
              </a:rPr>
              <a:t>整備を行う。</a:t>
            </a:r>
            <a:endParaRPr lang="en-US" altLang="ja-JP" sz="1200" dirty="0">
              <a:solidFill>
                <a:schemeClr val="tx1"/>
              </a:solidFill>
              <a:latin typeface="游ゴシック" panose="020B0400000000000000" pitchFamily="50" charset="-128"/>
            </a:endParaRPr>
          </a:p>
        </p:txBody>
      </p:sp>
      <p:sp>
        <p:nvSpPr>
          <p:cNvPr id="40" name="Text Box 6">
            <a:extLst>
              <a:ext uri="{FF2B5EF4-FFF2-40B4-BE49-F238E27FC236}">
                <a16:creationId xmlns:a16="http://schemas.microsoft.com/office/drawing/2014/main" id="{EF4B8A9E-5FCC-4CBD-B3B6-422C5E03700F}"/>
              </a:ext>
            </a:extLst>
          </p:cNvPr>
          <p:cNvSpPr txBox="1">
            <a:spLocks noChangeArrowheads="1"/>
          </p:cNvSpPr>
          <p:nvPr/>
        </p:nvSpPr>
        <p:spPr bwMode="auto">
          <a:xfrm>
            <a:off x="5154335" y="2449159"/>
            <a:ext cx="1512554" cy="199912"/>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200" b="1" kern="2000" dirty="0">
                <a:solidFill>
                  <a:srgbClr val="00B050"/>
                </a:solidFill>
                <a:latin typeface="メイリオ" panose="020B0604030504040204" pitchFamily="50" charset="-128"/>
                <a:ea typeface="メイリオ" panose="020B0604030504040204" pitchFamily="50" charset="-128"/>
              </a:rPr>
              <a:t>□</a:t>
            </a:r>
            <a:r>
              <a:rPr lang="ja-JP" altLang="en-US" sz="1200" kern="2000" dirty="0">
                <a:latin typeface="メイリオ" panose="020B0604030504040204" pitchFamily="50" charset="-128"/>
                <a:ea typeface="メイリオ" panose="020B0604030504040204" pitchFamily="50" charset="-128"/>
              </a:rPr>
              <a:t>　</a:t>
            </a:r>
            <a:r>
              <a:rPr lang="ja-JP" altLang="en-US" sz="1200" b="1" kern="2000" dirty="0">
                <a:latin typeface="メイリオ" panose="020B0604030504040204" pitchFamily="50" charset="-128"/>
                <a:ea typeface="メイリオ" panose="020B0604030504040204" pitchFamily="50" charset="-128"/>
              </a:rPr>
              <a:t>事業スキーム</a:t>
            </a: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200" kern="2000" dirty="0">
                <a:latin typeface="游ゴシック" panose="020B0400000000000000" pitchFamily="50" charset="-128"/>
                <a:ea typeface="游ゴシック" panose="020B0400000000000000" pitchFamily="50" charset="-128"/>
              </a:rPr>
              <a:t>  </a:t>
            </a: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en-US" altLang="ja-JP" sz="1200" dirty="0">
                <a:latin typeface="+mn-ea"/>
                <a:ea typeface="+mn-ea"/>
              </a:rPr>
              <a:t>      </a:t>
            </a:r>
            <a:endParaRPr lang="en-US" altLang="ja-JP" sz="1200" i="1" dirty="0">
              <a:latin typeface="+mn-ea"/>
              <a:ea typeface="+mn-ea"/>
            </a:endParaRPr>
          </a:p>
          <a:p>
            <a:pPr marL="184636" indent="-61545">
              <a:lnSpc>
                <a:spcPts val="1300"/>
              </a:lnSpc>
              <a:spcBef>
                <a:spcPts val="0"/>
              </a:spcBef>
              <a:spcAft>
                <a:spcPts val="415"/>
              </a:spcAft>
              <a:buNone/>
            </a:pPr>
            <a:endParaRPr lang="en-US" altLang="ja-JP" sz="12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200" kern="2000" dirty="0">
              <a:latin typeface="ＭＳ ゴシック" panose="020B0609070205080204" pitchFamily="49" charset="-128"/>
              <a:ea typeface="ＭＳ ゴシック" panose="020B0609070205080204" pitchFamily="49" charset="-128"/>
            </a:endParaRPr>
          </a:p>
          <a:p>
            <a:pPr marL="184636" indent="-61545">
              <a:lnSpc>
                <a:spcPts val="1300"/>
              </a:lnSpc>
              <a:spcBef>
                <a:spcPts val="0"/>
              </a:spcBef>
              <a:spcAft>
                <a:spcPts val="415"/>
              </a:spcAft>
              <a:buNone/>
            </a:pPr>
            <a:r>
              <a:rPr lang="ja-JP" altLang="en-US" sz="1200" kern="2000" dirty="0">
                <a:latin typeface="游ゴシック" panose="020B0400000000000000" pitchFamily="50" charset="-128"/>
                <a:ea typeface="游ゴシック" panose="020B0400000000000000" pitchFamily="50" charset="-128"/>
              </a:rPr>
              <a:t>　</a:t>
            </a:r>
            <a:endParaRPr lang="en-US" altLang="ja-JP" sz="12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2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200" b="1"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200" kern="2000" dirty="0">
              <a:latin typeface="ＭＳ ゴシック" panose="020B0609070205080204" pitchFamily="49" charset="-128"/>
              <a:ea typeface="ＭＳ ゴシック" panose="020B0609070205080204" pitchFamily="49" charset="-128"/>
            </a:endParaRPr>
          </a:p>
        </p:txBody>
      </p:sp>
      <p:sp>
        <p:nvSpPr>
          <p:cNvPr id="47" name="Text Box 6">
            <a:extLst>
              <a:ext uri="{FF2B5EF4-FFF2-40B4-BE49-F238E27FC236}">
                <a16:creationId xmlns:a16="http://schemas.microsoft.com/office/drawing/2014/main" id="{FBAA9FB8-2838-497F-BE00-F24908C3D370}"/>
              </a:ext>
            </a:extLst>
          </p:cNvPr>
          <p:cNvSpPr txBox="1">
            <a:spLocks noChangeArrowheads="1"/>
          </p:cNvSpPr>
          <p:nvPr/>
        </p:nvSpPr>
        <p:spPr bwMode="auto">
          <a:xfrm>
            <a:off x="5241037" y="6243090"/>
            <a:ext cx="5074905" cy="61491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１：「森林資源現況調査（林野庁、</a:t>
            </a:r>
            <a:r>
              <a:rPr lang="en-US" altLang="ja-JP" sz="930" dirty="0">
                <a:latin typeface="+mn-ea"/>
                <a:ea typeface="+mn-ea"/>
              </a:rPr>
              <a:t>H29.3.31</a:t>
            </a:r>
            <a:r>
              <a:rPr lang="ja-JP" altLang="en-US" sz="930" dirty="0">
                <a:latin typeface="+mn-ea"/>
                <a:ea typeface="+mn-ea"/>
              </a:rPr>
              <a:t>現在）」より、</a:t>
            </a:r>
            <a:endParaRPr lang="en-US" altLang="ja-JP" sz="930" dirty="0">
              <a:latin typeface="+mn-ea"/>
              <a:ea typeface="+mn-ea"/>
            </a:endParaRPr>
          </a:p>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２：「</a:t>
            </a:r>
            <a:r>
              <a:rPr lang="en-US" altLang="ja-JP" sz="930" dirty="0">
                <a:latin typeface="+mn-ea"/>
                <a:ea typeface="+mn-ea"/>
              </a:rPr>
              <a:t>2015</a:t>
            </a:r>
            <a:r>
              <a:rPr lang="ja-JP" altLang="en-US" sz="930" dirty="0">
                <a:latin typeface="+mn-ea"/>
                <a:ea typeface="+mn-ea"/>
              </a:rPr>
              <a:t>農林業センサス」より　</a:t>
            </a:r>
            <a:r>
              <a:rPr lang="en-US" altLang="ja-JP" sz="930" dirty="0">
                <a:latin typeface="+mn-ea"/>
                <a:ea typeface="+mn-ea"/>
              </a:rPr>
              <a:t>※3</a:t>
            </a:r>
            <a:r>
              <a:rPr lang="ja-JP" altLang="en-US" sz="930" dirty="0">
                <a:latin typeface="+mn-ea"/>
                <a:ea typeface="+mn-ea"/>
              </a:rPr>
              <a:t>「令和２年国勢調査」より</a:t>
            </a:r>
            <a:endParaRPr lang="en-US" altLang="ja-JP" sz="930" dirty="0">
              <a:latin typeface="+mn-ea"/>
              <a:ea typeface="+mn-ea"/>
            </a:endParaRPr>
          </a:p>
          <a:p>
            <a:pPr marL="184636" indent="-61545">
              <a:lnSpc>
                <a:spcPts val="1000"/>
              </a:lnSpc>
              <a:spcBef>
                <a:spcPts val="0"/>
              </a:spcBef>
              <a:spcAft>
                <a:spcPts val="415"/>
              </a:spcAft>
              <a:buNone/>
            </a:pPr>
            <a:r>
              <a:rPr lang="en-US" altLang="ja-JP" sz="930" kern="2000" dirty="0">
                <a:latin typeface="+mn-ea"/>
                <a:ea typeface="+mn-ea"/>
              </a:rPr>
              <a:t>※</a:t>
            </a:r>
            <a:r>
              <a:rPr lang="ja-JP" altLang="en-US" sz="930" kern="2000" dirty="0">
                <a:latin typeface="+mn-ea"/>
                <a:ea typeface="+mn-ea"/>
              </a:rPr>
              <a:t>４：「令和元年度版森林・林業統計書」より</a:t>
            </a:r>
            <a:endParaRPr lang="en-US" altLang="ja-JP" sz="930" kern="2000" dirty="0">
              <a:latin typeface="+mn-ea"/>
              <a:ea typeface="+mn-ea"/>
            </a:endParaRPr>
          </a:p>
          <a:p>
            <a:pPr marL="184636" indent="-61545">
              <a:lnSpc>
                <a:spcPts val="1000"/>
              </a:lnSpc>
              <a:spcBef>
                <a:spcPts val="0"/>
              </a:spcBef>
              <a:spcAft>
                <a:spcPts val="415"/>
              </a:spcAft>
              <a:buNone/>
            </a:pPr>
            <a:endParaRPr lang="en-US" altLang="ja-JP" sz="1100" i="1" dirty="0">
              <a:latin typeface="+mn-ea"/>
              <a:ea typeface="+mn-ea"/>
            </a:endParaRPr>
          </a:p>
          <a:p>
            <a:pPr marL="184636" indent="-61545">
              <a:lnSpc>
                <a:spcPts val="10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a:p>
            <a:pPr marL="184636" indent="-61545">
              <a:lnSpc>
                <a:spcPts val="10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0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48" name="Text Box 6">
            <a:extLst>
              <a:ext uri="{FF2B5EF4-FFF2-40B4-BE49-F238E27FC236}">
                <a16:creationId xmlns:a16="http://schemas.microsoft.com/office/drawing/2014/main" id="{9C9B7F5E-C307-4A68-BBF6-65423791F051}"/>
              </a:ext>
            </a:extLst>
          </p:cNvPr>
          <p:cNvSpPr txBox="1">
            <a:spLocks noChangeArrowheads="1"/>
          </p:cNvSpPr>
          <p:nvPr/>
        </p:nvSpPr>
        <p:spPr bwMode="auto">
          <a:xfrm>
            <a:off x="5154369" y="4687169"/>
            <a:ext cx="1749814" cy="17786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100" b="1" kern="2000" dirty="0">
                <a:solidFill>
                  <a:srgbClr val="00B050"/>
                </a:solidFill>
                <a:latin typeface="メイリオ" panose="020B0604030504040204" pitchFamily="50" charset="-128"/>
                <a:ea typeface="メイリオ" panose="020B0604030504040204" pitchFamily="50" charset="-128"/>
              </a:rPr>
              <a:t>□</a:t>
            </a:r>
            <a:r>
              <a:rPr lang="ja-JP" altLang="en-US" sz="1100" kern="2000" dirty="0">
                <a:solidFill>
                  <a:srgbClr val="00B050"/>
                </a:solidFill>
                <a:latin typeface="メイリオ" panose="020B0604030504040204" pitchFamily="50" charset="-128"/>
                <a:ea typeface="メイリオ" panose="020B0604030504040204" pitchFamily="50" charset="-128"/>
              </a:rPr>
              <a:t>　</a:t>
            </a:r>
            <a:r>
              <a:rPr lang="ja-JP" altLang="en-US" sz="1100" b="1" kern="2000" dirty="0">
                <a:latin typeface="メイリオ" panose="020B0604030504040204" pitchFamily="50" charset="-128"/>
                <a:ea typeface="メイリオ" panose="020B0604030504040204" pitchFamily="50" charset="-128"/>
              </a:rPr>
              <a:t>基礎</a:t>
            </a:r>
            <a:r>
              <a:rPr lang="ja-JP" altLang="en-US" sz="1200" b="1" kern="2000" dirty="0">
                <a:latin typeface="メイリオ" panose="020B0604030504040204" pitchFamily="50" charset="-128"/>
                <a:ea typeface="メイリオ" panose="020B0604030504040204" pitchFamily="50" charset="-128"/>
              </a:rPr>
              <a:t>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49" name="Text Box 6">
            <a:extLst>
              <a:ext uri="{FF2B5EF4-FFF2-40B4-BE49-F238E27FC236}">
                <a16:creationId xmlns:a16="http://schemas.microsoft.com/office/drawing/2014/main" id="{2A4FCFE1-A636-46A0-8565-3137272AE0FF}"/>
              </a:ext>
            </a:extLst>
          </p:cNvPr>
          <p:cNvSpPr txBox="1">
            <a:spLocks noChangeArrowheads="1"/>
          </p:cNvSpPr>
          <p:nvPr/>
        </p:nvSpPr>
        <p:spPr bwMode="auto">
          <a:xfrm>
            <a:off x="5154369" y="3589378"/>
            <a:ext cx="1749814"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200" b="1" kern="2000" dirty="0">
                <a:solidFill>
                  <a:srgbClr val="00B050"/>
                </a:solidFill>
                <a:latin typeface="メイリオ" panose="020B0604030504040204" pitchFamily="50" charset="-128"/>
                <a:ea typeface="メイリオ" panose="020B0604030504040204" pitchFamily="50" charset="-128"/>
              </a:rPr>
              <a:t>□</a:t>
            </a:r>
            <a:r>
              <a:rPr lang="ja-JP" altLang="en-US" sz="1200" kern="2000" dirty="0">
                <a:latin typeface="メイリオ" panose="020B0604030504040204" pitchFamily="50" charset="-128"/>
                <a:ea typeface="メイリオ" panose="020B0604030504040204" pitchFamily="50" charset="-128"/>
              </a:rPr>
              <a:t>　</a:t>
            </a:r>
            <a:r>
              <a:rPr lang="ja-JP" altLang="en-US" sz="1200" b="1" kern="2000" dirty="0">
                <a:latin typeface="メイリオ" panose="020B0604030504040204" pitchFamily="50" charset="-128"/>
                <a:ea typeface="メイリオ" panose="020B0604030504040204" pitchFamily="50" charset="-128"/>
              </a:rPr>
              <a:t>工夫・留意した点</a:t>
            </a:r>
            <a:endParaRPr lang="en-US" altLang="ja-JP" sz="12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200" kern="2000" dirty="0">
              <a:latin typeface="ＭＳ ゴシック" panose="020B0609070205080204" pitchFamily="49" charset="-128"/>
              <a:ea typeface="ＭＳ ゴシック" panose="020B0609070205080204" pitchFamily="49" charset="-128"/>
            </a:endParaRPr>
          </a:p>
        </p:txBody>
      </p:sp>
      <p:sp>
        <p:nvSpPr>
          <p:cNvPr id="39" name="Text Box 6">
            <a:extLst>
              <a:ext uri="{FF2B5EF4-FFF2-40B4-BE49-F238E27FC236}">
                <a16:creationId xmlns:a16="http://schemas.microsoft.com/office/drawing/2014/main" id="{A5AD8671-B49C-40C6-8ACA-C3FC4E2AEE76}"/>
              </a:ext>
            </a:extLst>
          </p:cNvPr>
          <p:cNvSpPr txBox="1">
            <a:spLocks noChangeArrowheads="1"/>
          </p:cNvSpPr>
          <p:nvPr/>
        </p:nvSpPr>
        <p:spPr bwMode="auto">
          <a:xfrm>
            <a:off x="5141748" y="3991447"/>
            <a:ext cx="4477887" cy="823451"/>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452438" indent="-96838">
              <a:lnSpc>
                <a:spcPts val="1100"/>
              </a:lnSpc>
              <a:spcBef>
                <a:spcPts val="0"/>
              </a:spcBef>
              <a:spcAft>
                <a:spcPts val="415"/>
              </a:spcAft>
            </a:pPr>
            <a:r>
              <a:rPr lang="ja-JP" altLang="en-US" sz="1200" kern="2000" dirty="0">
                <a:latin typeface="游ゴシック" panose="020B0400000000000000" pitchFamily="50" charset="-128"/>
                <a:ea typeface="游ゴシック" panose="020B0400000000000000" pitchFamily="50" charset="-128"/>
              </a:rPr>
              <a:t>事業委託の際は該当山林に詳しい地域の方から</a:t>
            </a:r>
            <a:endParaRPr lang="en-US" altLang="ja-JP" sz="1200" kern="2000" dirty="0">
              <a:latin typeface="游ゴシック" panose="020B0400000000000000" pitchFamily="50" charset="-128"/>
              <a:ea typeface="游ゴシック" panose="020B0400000000000000" pitchFamily="50" charset="-128"/>
            </a:endParaRPr>
          </a:p>
          <a:p>
            <a:pPr marL="355600" indent="0">
              <a:lnSpc>
                <a:spcPts val="1100"/>
              </a:lnSpc>
              <a:spcBef>
                <a:spcPts val="0"/>
              </a:spcBef>
              <a:spcAft>
                <a:spcPts val="415"/>
              </a:spcAft>
              <a:buNone/>
            </a:pPr>
            <a:r>
              <a:rPr lang="ja-JP" altLang="en-US" sz="1200" kern="2000" dirty="0">
                <a:latin typeface="游ゴシック" panose="020B0400000000000000" pitchFamily="50" charset="-128"/>
                <a:ea typeface="游ゴシック" panose="020B0400000000000000" pitchFamily="50" charset="-128"/>
              </a:rPr>
              <a:t>　聞き取りを行うなどして誤りがないよう注意を払った。</a:t>
            </a:r>
            <a:endParaRPr lang="en-US" altLang="ja-JP" sz="1200" kern="2000" dirty="0">
              <a:latin typeface="游ゴシック" panose="020B0400000000000000" pitchFamily="50" charset="-128"/>
              <a:ea typeface="游ゴシック" panose="020B0400000000000000" pitchFamily="50" charset="-128"/>
            </a:endParaRPr>
          </a:p>
        </p:txBody>
      </p:sp>
      <p:pic>
        <p:nvPicPr>
          <p:cNvPr id="9" name="図 8">
            <a:extLst>
              <a:ext uri="{FF2B5EF4-FFF2-40B4-BE49-F238E27FC236}">
                <a16:creationId xmlns:a16="http://schemas.microsoft.com/office/drawing/2014/main" id="{C3883055-EB1D-4CA8-965A-48A6C87443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962" y="3765705"/>
            <a:ext cx="3303180" cy="2477385"/>
          </a:xfrm>
          <a:prstGeom prst="rect">
            <a:avLst/>
          </a:prstGeom>
        </p:spPr>
      </p:pic>
      <p:sp>
        <p:nvSpPr>
          <p:cNvPr id="10" name="テキスト ボックス 9">
            <a:extLst>
              <a:ext uri="{FF2B5EF4-FFF2-40B4-BE49-F238E27FC236}">
                <a16:creationId xmlns:a16="http://schemas.microsoft.com/office/drawing/2014/main" id="{322E5A1C-8E01-4651-B4F1-F77E59B36936}"/>
              </a:ext>
            </a:extLst>
          </p:cNvPr>
          <p:cNvSpPr txBox="1"/>
          <p:nvPr/>
        </p:nvSpPr>
        <p:spPr>
          <a:xfrm>
            <a:off x="1552040" y="6320866"/>
            <a:ext cx="2425155" cy="293157"/>
          </a:xfrm>
          <a:prstGeom prst="rect">
            <a:avLst/>
          </a:prstGeom>
          <a:noFill/>
        </p:spPr>
        <p:txBody>
          <a:bodyPr wrap="square" rtlCol="0">
            <a:spAutoFit/>
          </a:bodyPr>
          <a:lstStyle/>
          <a:p>
            <a:r>
              <a:rPr kumimoji="1" lang="ja-JP" altLang="en-US" dirty="0"/>
              <a:t>境界確認状況（完成検査）</a:t>
            </a:r>
          </a:p>
        </p:txBody>
      </p:sp>
      <p:graphicFrame>
        <p:nvGraphicFramePr>
          <p:cNvPr id="17" name="表 4">
            <a:extLst>
              <a:ext uri="{FF2B5EF4-FFF2-40B4-BE49-F238E27FC236}">
                <a16:creationId xmlns:a16="http://schemas.microsoft.com/office/drawing/2014/main" id="{265559DA-D946-46BE-B47E-07E5A61A280A}"/>
              </a:ext>
            </a:extLst>
          </p:cNvPr>
          <p:cNvGraphicFramePr>
            <a:graphicFrameLocks noGrp="1"/>
          </p:cNvGraphicFramePr>
          <p:nvPr>
            <p:extLst>
              <p:ext uri="{D42A27DB-BD31-4B8C-83A1-F6EECF244321}">
                <p14:modId xmlns:p14="http://schemas.microsoft.com/office/powerpoint/2010/main" val="643104343"/>
              </p:ext>
            </p:extLst>
          </p:nvPr>
        </p:nvGraphicFramePr>
        <p:xfrm>
          <a:off x="5630317" y="4931905"/>
          <a:ext cx="3500748" cy="1244314"/>
        </p:xfrm>
        <a:graphic>
          <a:graphicData uri="http://schemas.openxmlformats.org/drawingml/2006/table">
            <a:tbl>
              <a:tblPr firstRow="1" bandRow="1">
                <a:tableStyleId>{5C22544A-7EE6-4342-B048-85BDC9FD1C3A}</a:tableStyleId>
              </a:tblPr>
              <a:tblGrid>
                <a:gridCol w="1754822">
                  <a:extLst>
                    <a:ext uri="{9D8B030D-6E8A-4147-A177-3AD203B41FA5}">
                      <a16:colId xmlns:a16="http://schemas.microsoft.com/office/drawing/2014/main" val="1365277361"/>
                    </a:ext>
                  </a:extLst>
                </a:gridCol>
                <a:gridCol w="1745926">
                  <a:extLst>
                    <a:ext uri="{9D8B030D-6E8A-4147-A177-3AD203B41FA5}">
                      <a16:colId xmlns:a16="http://schemas.microsoft.com/office/drawing/2014/main" val="301691098"/>
                    </a:ext>
                  </a:extLst>
                </a:gridCol>
              </a:tblGrid>
              <a:tr h="265421">
                <a:tc>
                  <a:txBody>
                    <a:bodyPr/>
                    <a:lstStyle/>
                    <a:p>
                      <a:pPr algn="l"/>
                      <a:r>
                        <a:rPr kumimoji="1" lang="ja-JP" altLang="en-US" sz="940" b="0" dirty="0">
                          <a:solidFill>
                            <a:schemeClr val="tx1"/>
                          </a:solidFill>
                          <a:latin typeface="+mn-ea"/>
                          <a:ea typeface="+mn-ea"/>
                        </a:rPr>
                        <a:t>①令和２年度譲与額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46,148</a:t>
                      </a:r>
                      <a:r>
                        <a:rPr kumimoji="1" lang="ja-JP" altLang="en-US" sz="940" b="0"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190655"/>
                  </a:ext>
                </a:extLst>
              </a:tr>
              <a:tr h="265421">
                <a:tc>
                  <a:txBody>
                    <a:bodyPr/>
                    <a:lstStyle/>
                    <a:p>
                      <a:pPr algn="l"/>
                      <a:r>
                        <a:rPr kumimoji="1" lang="ja-JP" altLang="en-US" sz="940" b="0" dirty="0">
                          <a:solidFill>
                            <a:schemeClr val="tx1"/>
                          </a:solidFill>
                          <a:latin typeface="+mn-ea"/>
                          <a:ea typeface="+mn-ea"/>
                        </a:rPr>
                        <a:t>②私有林人工林面積（</a:t>
                      </a:r>
                      <a:r>
                        <a:rPr kumimoji="1" lang="en-US" altLang="ja-JP" sz="940" b="0" dirty="0">
                          <a:solidFill>
                            <a:schemeClr val="tx1"/>
                          </a:solidFill>
                          <a:latin typeface="+mn-ea"/>
                          <a:ea typeface="+mn-ea"/>
                        </a:rPr>
                        <a:t>※</a:t>
                      </a:r>
                      <a:r>
                        <a:rPr kumimoji="1" lang="ja-JP" altLang="en-US" sz="940" b="0" dirty="0">
                          <a:solidFill>
                            <a:schemeClr val="tx1"/>
                          </a:solidFill>
                          <a:latin typeface="+mn-ea"/>
                          <a:ea typeface="+mn-ea"/>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b="0" dirty="0">
                          <a:solidFill>
                            <a:schemeClr val="tx1"/>
                          </a:solidFill>
                          <a:latin typeface="+mn-ea"/>
                          <a:ea typeface="+mn-ea"/>
                        </a:rPr>
                        <a:t>14,510ha</a:t>
                      </a:r>
                      <a:endParaRPr kumimoji="1" lang="ja-JP" altLang="en-US" sz="94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1646251"/>
                  </a:ext>
                </a:extLst>
              </a:tr>
              <a:tr h="237824">
                <a:tc>
                  <a:txBody>
                    <a:bodyPr/>
                    <a:lstStyle/>
                    <a:p>
                      <a:pPr algn="l"/>
                      <a:r>
                        <a:rPr kumimoji="1" lang="ja-JP" altLang="en-US" sz="940" dirty="0">
                          <a:solidFill>
                            <a:schemeClr val="tx1"/>
                          </a:solidFill>
                          <a:latin typeface="+mn-ea"/>
                          <a:ea typeface="+mn-ea"/>
                        </a:rPr>
                        <a:t>③林野率（</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88</a:t>
                      </a:r>
                      <a:r>
                        <a:rPr kumimoji="1" lang="ja-JP" altLang="en-US" sz="94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r h="237824">
                <a:tc>
                  <a:txBody>
                    <a:bodyPr/>
                    <a:lstStyle/>
                    <a:p>
                      <a:pPr algn="l"/>
                      <a:r>
                        <a:rPr kumimoji="1" lang="ja-JP" altLang="en-US" sz="940" dirty="0">
                          <a:solidFill>
                            <a:schemeClr val="tx1"/>
                          </a:solidFill>
                          <a:latin typeface="+mn-ea"/>
                          <a:ea typeface="+mn-ea"/>
                        </a:rPr>
                        <a:t>④人口（</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14,618</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2093334"/>
                  </a:ext>
                </a:extLst>
              </a:tr>
              <a:tr h="237824">
                <a:tc>
                  <a:txBody>
                    <a:bodyPr/>
                    <a:lstStyle/>
                    <a:p>
                      <a:pPr algn="l"/>
                      <a:r>
                        <a:rPr kumimoji="1" lang="ja-JP" altLang="en-US" sz="940" dirty="0">
                          <a:solidFill>
                            <a:schemeClr val="tx1"/>
                          </a:solidFill>
                          <a:latin typeface="+mn-ea"/>
                          <a:ea typeface="+mn-ea"/>
                        </a:rPr>
                        <a:t>⑤林業就業者数（</a:t>
                      </a:r>
                      <a:r>
                        <a:rPr kumimoji="1" lang="en-US" altLang="ja-JP" sz="940" dirty="0">
                          <a:solidFill>
                            <a:schemeClr val="tx1"/>
                          </a:solidFill>
                          <a:latin typeface="+mn-ea"/>
                          <a:ea typeface="+mn-ea"/>
                        </a:rPr>
                        <a:t>※</a:t>
                      </a:r>
                      <a:r>
                        <a:rPr kumimoji="1" lang="ja-JP" altLang="en-US" sz="940" dirty="0">
                          <a:solidFill>
                            <a:schemeClr val="tx1"/>
                          </a:solidFill>
                          <a:latin typeface="+mn-ea"/>
                          <a:ea typeface="+mn-ea"/>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940" dirty="0">
                          <a:solidFill>
                            <a:schemeClr val="tx1"/>
                          </a:solidFill>
                          <a:latin typeface="+mn-ea"/>
                          <a:ea typeface="+mn-ea"/>
                        </a:rPr>
                        <a:t>83</a:t>
                      </a:r>
                      <a:r>
                        <a:rPr kumimoji="1" lang="ja-JP" altLang="en-US" sz="94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9021000"/>
                  </a:ext>
                </a:extLst>
              </a:tr>
            </a:tbl>
          </a:graphicData>
        </a:graphic>
      </p:graphicFrame>
      <p:sp>
        <p:nvSpPr>
          <p:cNvPr id="18" name="正方形/長方形 17">
            <a:extLst>
              <a:ext uri="{FF2B5EF4-FFF2-40B4-BE49-F238E27FC236}">
                <a16:creationId xmlns:a16="http://schemas.microsoft.com/office/drawing/2014/main" id="{3F7C0245-9A9A-45DB-A1DC-D03176FCFFD8}"/>
              </a:ext>
            </a:extLst>
          </p:cNvPr>
          <p:cNvSpPr/>
          <p:nvPr/>
        </p:nvSpPr>
        <p:spPr>
          <a:xfrm>
            <a:off x="5478772" y="2853722"/>
            <a:ext cx="796148" cy="349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町</a:t>
            </a:r>
          </a:p>
        </p:txBody>
      </p:sp>
      <p:sp>
        <p:nvSpPr>
          <p:cNvPr id="19" name="正方形/長方形 18">
            <a:extLst>
              <a:ext uri="{FF2B5EF4-FFF2-40B4-BE49-F238E27FC236}">
                <a16:creationId xmlns:a16="http://schemas.microsoft.com/office/drawing/2014/main" id="{A668BD21-DB77-421E-8F93-2496049DC216}"/>
              </a:ext>
            </a:extLst>
          </p:cNvPr>
          <p:cNvSpPr/>
          <p:nvPr/>
        </p:nvSpPr>
        <p:spPr>
          <a:xfrm>
            <a:off x="7568129" y="2853722"/>
            <a:ext cx="1355373" cy="36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森林組合おわせ</a:t>
            </a:r>
          </a:p>
        </p:txBody>
      </p:sp>
      <p:sp>
        <p:nvSpPr>
          <p:cNvPr id="21" name="矢印: 右 20">
            <a:extLst>
              <a:ext uri="{FF2B5EF4-FFF2-40B4-BE49-F238E27FC236}">
                <a16:creationId xmlns:a16="http://schemas.microsoft.com/office/drawing/2014/main" id="{7F279884-FCF7-41C6-B265-8C3347F35087}"/>
              </a:ext>
            </a:extLst>
          </p:cNvPr>
          <p:cNvSpPr/>
          <p:nvPr/>
        </p:nvSpPr>
        <p:spPr>
          <a:xfrm>
            <a:off x="6438116" y="2862896"/>
            <a:ext cx="966817" cy="349455"/>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22" name="正方形/長方形 21">
            <a:extLst>
              <a:ext uri="{FF2B5EF4-FFF2-40B4-BE49-F238E27FC236}">
                <a16:creationId xmlns:a16="http://schemas.microsoft.com/office/drawing/2014/main" id="{1C4558FA-CF94-4AA2-BF1B-17F093D5B902}"/>
              </a:ext>
            </a:extLst>
          </p:cNvPr>
          <p:cNvSpPr/>
          <p:nvPr/>
        </p:nvSpPr>
        <p:spPr>
          <a:xfrm>
            <a:off x="6274920" y="2944497"/>
            <a:ext cx="1029954" cy="233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業務委託</a:t>
            </a:r>
          </a:p>
        </p:txBody>
      </p:sp>
    </p:spTree>
    <p:extLst>
      <p:ext uri="{BB962C8B-B14F-4D97-AF65-F5344CB8AC3E}">
        <p14:creationId xmlns:p14="http://schemas.microsoft.com/office/powerpoint/2010/main" val="29116477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4316</TotalTime>
  <Words>310</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ＤＨＰ特太ゴシック体</vt:lpstr>
      <vt:lpstr>ＭＳ 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中山　昌弘</dc:creator>
  <cp:lastModifiedBy>高須 宏明</cp:lastModifiedBy>
  <cp:revision>380</cp:revision>
  <cp:lastPrinted>2020-09-02T01:00:53Z</cp:lastPrinted>
  <dcterms:modified xsi:type="dcterms:W3CDTF">2022-03-11T08:11:11Z</dcterms:modified>
</cp:coreProperties>
</file>