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
  </p:notesMasterIdLst>
  <p:sldIdLst>
    <p:sldId id="312" r:id="rId2"/>
    <p:sldId id="314" r:id="rId3"/>
  </p:sldIdLst>
  <p:sldSz cx="9906000" cy="6858000" type="A4"/>
  <p:notesSz cx="6735763" cy="9866313"/>
  <p:defaultTextStyle>
    <a:defPPr>
      <a:defRPr lang="en-US"/>
    </a:defPPr>
    <a:lvl1pPr marL="0" algn="l" defTabSz="331561" rtl="0" eaLnBrk="1" latinLnBrk="0" hangingPunct="1">
      <a:defRPr sz="1305" kern="1200">
        <a:solidFill>
          <a:schemeClr val="tx1"/>
        </a:solidFill>
        <a:latin typeface="+mn-lt"/>
        <a:ea typeface="+mn-ea"/>
        <a:cs typeface="+mn-cs"/>
      </a:defRPr>
    </a:lvl1pPr>
    <a:lvl2pPr marL="331561" algn="l" defTabSz="331561" rtl="0" eaLnBrk="1" latinLnBrk="0" hangingPunct="1">
      <a:defRPr sz="1305" kern="1200">
        <a:solidFill>
          <a:schemeClr val="tx1"/>
        </a:solidFill>
        <a:latin typeface="+mn-lt"/>
        <a:ea typeface="+mn-ea"/>
        <a:cs typeface="+mn-cs"/>
      </a:defRPr>
    </a:lvl2pPr>
    <a:lvl3pPr marL="663123" algn="l" defTabSz="331561" rtl="0" eaLnBrk="1" latinLnBrk="0" hangingPunct="1">
      <a:defRPr sz="1305" kern="1200">
        <a:solidFill>
          <a:schemeClr val="tx1"/>
        </a:solidFill>
        <a:latin typeface="+mn-lt"/>
        <a:ea typeface="+mn-ea"/>
        <a:cs typeface="+mn-cs"/>
      </a:defRPr>
    </a:lvl3pPr>
    <a:lvl4pPr marL="994684" algn="l" defTabSz="331561" rtl="0" eaLnBrk="1" latinLnBrk="0" hangingPunct="1">
      <a:defRPr sz="1305" kern="1200">
        <a:solidFill>
          <a:schemeClr val="tx1"/>
        </a:solidFill>
        <a:latin typeface="+mn-lt"/>
        <a:ea typeface="+mn-ea"/>
        <a:cs typeface="+mn-cs"/>
      </a:defRPr>
    </a:lvl4pPr>
    <a:lvl5pPr marL="1326246" algn="l" defTabSz="331561" rtl="0" eaLnBrk="1" latinLnBrk="0" hangingPunct="1">
      <a:defRPr sz="1305" kern="1200">
        <a:solidFill>
          <a:schemeClr val="tx1"/>
        </a:solidFill>
        <a:latin typeface="+mn-lt"/>
        <a:ea typeface="+mn-ea"/>
        <a:cs typeface="+mn-cs"/>
      </a:defRPr>
    </a:lvl5pPr>
    <a:lvl6pPr marL="1657807" algn="l" defTabSz="331561" rtl="0" eaLnBrk="1" latinLnBrk="0" hangingPunct="1">
      <a:defRPr sz="1305" kern="1200">
        <a:solidFill>
          <a:schemeClr val="tx1"/>
        </a:solidFill>
        <a:latin typeface="+mn-lt"/>
        <a:ea typeface="+mn-ea"/>
        <a:cs typeface="+mn-cs"/>
      </a:defRPr>
    </a:lvl6pPr>
    <a:lvl7pPr marL="1989369" algn="l" defTabSz="331561" rtl="0" eaLnBrk="1" latinLnBrk="0" hangingPunct="1">
      <a:defRPr sz="1305" kern="1200">
        <a:solidFill>
          <a:schemeClr val="tx1"/>
        </a:solidFill>
        <a:latin typeface="+mn-lt"/>
        <a:ea typeface="+mn-ea"/>
        <a:cs typeface="+mn-cs"/>
      </a:defRPr>
    </a:lvl7pPr>
    <a:lvl8pPr marL="2320930" algn="l" defTabSz="331561" rtl="0" eaLnBrk="1" latinLnBrk="0" hangingPunct="1">
      <a:defRPr sz="1305" kern="1200">
        <a:solidFill>
          <a:schemeClr val="tx1"/>
        </a:solidFill>
        <a:latin typeface="+mn-lt"/>
        <a:ea typeface="+mn-ea"/>
        <a:cs typeface="+mn-cs"/>
      </a:defRPr>
    </a:lvl8pPr>
    <a:lvl9pPr marL="2652492" algn="l" defTabSz="331561" rtl="0" eaLnBrk="1" latinLnBrk="0" hangingPunct="1">
      <a:defRPr sz="13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ACF4677E-8BD2-47ae-8A1F-98590045965D"/>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TxStyle/>
      <a:tcStyle>
        <a:tcBdr/>
        <a:fill>
          <a:solidFill>
            <a:schemeClr val="dk1">
              <a:tint val="40000"/>
            </a:schemeClr>
          </a:solidFill>
        </a:fill>
      </a:tcStyle>
    </a:band1H>
    <a:band2H>
      <a:tcTxStyle/>
      <a:tcStyle>
        <a:tcBdr/>
      </a:tcStyle>
    </a:band2H>
    <a:band1V>
      <a:tcTxStyle/>
      <a:tcStyle>
        <a:tcBdr/>
        <a:fill>
          <a:solidFill>
            <a:schemeClr val="dk1">
              <a:tint val="40000"/>
            </a:schemeClr>
          </a:solidFill>
        </a:fill>
      </a:tcStyle>
    </a:band1V>
    <a:band2V>
      <a:tcTxStyle/>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48" autoAdjust="0"/>
    <p:restoredTop sz="94706" autoAdjust="0"/>
  </p:normalViewPr>
  <p:slideViewPr>
    <p:cSldViewPr snapToGrid="0">
      <p:cViewPr varScale="1">
        <p:scale>
          <a:sx n="72" d="100"/>
          <a:sy n="72" d="100"/>
        </p:scale>
        <p:origin x="1056" y="54"/>
      </p:cViewPr>
      <p:guideLst>
        <p:guide orient="horz" pos="2160"/>
        <p:guide pos="31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a:lstStyle>
            <a:lvl1pPr algn="l">
              <a:defRPr sz="1200"/>
            </a:lvl1pPr>
          </a:lstStyle>
          <a:p>
            <a:pPr lvl="0">
              <a:defRPr lang="ja-JP" altLang="en-US"/>
            </a:pPr>
            <a:endParaRPr lang="ja-JP" altLang="en-US"/>
          </a:p>
        </p:txBody>
      </p:sp>
      <p:sp>
        <p:nvSpPr>
          <p:cNvPr id="1101" name="日付プレースホルダー 2"/>
          <p:cNvSpPr>
            <a:spLocks noGrp="1"/>
          </p:cNvSpPr>
          <p:nvPr>
            <p:ph type="dt" idx="1"/>
          </p:nvPr>
        </p:nvSpPr>
        <p:spPr>
          <a:xfrm>
            <a:off x="3815374" y="1"/>
            <a:ext cx="2918831" cy="495029"/>
          </a:xfrm>
          <a:prstGeom prst="rect">
            <a:avLst/>
          </a:prstGeom>
        </p:spPr>
        <p:txBody>
          <a:bodyPr vert="horz" lIns="90644" tIns="45322" rIns="90644" bIns="45322"/>
          <a:lstStyle>
            <a:lvl1pPr algn="r">
              <a:defRPr sz="1200"/>
            </a:lvl1pPr>
          </a:lstStyle>
          <a:p>
            <a:pPr lvl="0">
              <a:defRPr lang="ja-JP" altLang="en-US"/>
            </a:pPr>
            <a:fld id="{C0FFB23F-1487-4A30-A008-FE07926C955B}" type="datetime1">
              <a:rPr lang="ja-JP" altLang="en-US"/>
              <a:pPr lvl="0">
                <a:defRPr lang="ja-JP" altLang="en-US"/>
              </a:pPr>
              <a:t>2020/9/23</a:t>
            </a:fld>
            <a:endParaRPr lang="ja-JP" altLang="en-US"/>
          </a:p>
        </p:txBody>
      </p:sp>
      <p:sp>
        <p:nvSpPr>
          <p:cNvPr id="1102" name="スライド イメージ プレースホルダー 3"/>
          <p:cNvSpPr>
            <a:spLocks noGrp="1" noRot="1" noChangeAspect="1" noTextEdit="1"/>
          </p:cNvSpPr>
          <p:nvPr>
            <p:ph type="sldImg" idx="2"/>
          </p:nvPr>
        </p:nvSpPr>
        <p:spPr>
          <a:xfrm>
            <a:off x="963613" y="1233488"/>
            <a:ext cx="4808537" cy="3330575"/>
          </a:xfrm>
          <a:prstGeom prst="rect">
            <a:avLst/>
          </a:prstGeom>
          <a:noFill/>
          <a:ln w="12700">
            <a:solidFill>
              <a:prstClr val="black"/>
            </a:solidFill>
          </a:ln>
        </p:spPr>
        <p:txBody>
          <a:bodyPr vert="horz" lIns="90644" tIns="45322" rIns="90644" bIns="45322" anchor="ctr"/>
          <a:lstStyle/>
          <a:p>
            <a:pPr lvl="0">
              <a:defRPr lang="ja-JP" altLang="en-US"/>
            </a:pPr>
            <a:endParaRPr lang="ja-JP" altLang="en-US"/>
          </a:p>
        </p:txBody>
      </p:sp>
      <p:sp>
        <p:nvSpPr>
          <p:cNvPr id="1103"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a:lstStyle/>
          <a:p>
            <a:pPr lvl="0">
              <a:defRPr lang="ja-JP" altLang="en-US"/>
            </a:pPr>
            <a:r>
              <a:rPr lang="ja-JP" altLang="en-US"/>
              <a:t>マスター テキストの書式設定</a:t>
            </a:r>
          </a:p>
          <a:p>
            <a:pPr lvl="1">
              <a:defRPr lang="ja-JP" altLang="en-US"/>
            </a:pPr>
            <a:r>
              <a:rPr lang="ja-JP" altLang="en-US"/>
              <a:t>第 </a:t>
            </a:r>
            <a:r>
              <a:rPr lang="en-US" altLang="ja-JP"/>
              <a:t>2 </a:t>
            </a:r>
            <a:r>
              <a:rPr lang="ja-JP" altLang="en-US"/>
              <a:t>レベル</a:t>
            </a:r>
          </a:p>
          <a:p>
            <a:pPr lvl="2">
              <a:defRPr lang="ja-JP" altLang="en-US"/>
            </a:pPr>
            <a:r>
              <a:rPr lang="ja-JP" altLang="en-US"/>
              <a:t>第 </a:t>
            </a:r>
            <a:r>
              <a:rPr lang="en-US" altLang="ja-JP"/>
              <a:t>3 </a:t>
            </a:r>
            <a:r>
              <a:rPr lang="ja-JP" altLang="en-US"/>
              <a:t>レベル</a:t>
            </a:r>
          </a:p>
          <a:p>
            <a:pPr lvl="3">
              <a:defRPr lang="ja-JP" altLang="en-US"/>
            </a:pPr>
            <a:r>
              <a:rPr lang="ja-JP" altLang="en-US"/>
              <a:t>第 </a:t>
            </a:r>
            <a:r>
              <a:rPr lang="en-US" altLang="ja-JP"/>
              <a:t>4 </a:t>
            </a:r>
            <a:r>
              <a:rPr lang="ja-JP" altLang="en-US"/>
              <a:t>レベル</a:t>
            </a:r>
          </a:p>
          <a:p>
            <a:pPr lvl="4">
              <a:defRPr lang="ja-JP" altLang="en-US"/>
            </a:pPr>
            <a:r>
              <a:rPr lang="ja-JP" altLang="en-US"/>
              <a:t>第 </a:t>
            </a:r>
            <a:r>
              <a:rPr lang="en-US" altLang="ja-JP"/>
              <a:t>5 </a:t>
            </a:r>
            <a:r>
              <a:rPr lang="ja-JP" altLang="en-US"/>
              <a:t>レベル</a:t>
            </a:r>
          </a:p>
        </p:txBody>
      </p:sp>
      <p:sp>
        <p:nvSpPr>
          <p:cNvPr id="1104"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anchor="b"/>
          <a:lstStyle>
            <a:lvl1pPr algn="l">
              <a:defRPr sz="1200"/>
            </a:lvl1pPr>
          </a:lstStyle>
          <a:p>
            <a:pPr lvl="0">
              <a:defRPr lang="ja-JP" altLang="en-US"/>
            </a:pPr>
            <a:endParaRPr lang="ja-JP" altLang="en-US"/>
          </a:p>
        </p:txBody>
      </p:sp>
      <p:sp>
        <p:nvSpPr>
          <p:cNvPr id="1105"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anchor="b"/>
          <a:lstStyle>
            <a:lvl1pPr algn="r">
              <a:defRPr sz="1200"/>
            </a:lvl1pPr>
          </a:lstStyle>
          <a:p>
            <a:pPr lvl="0">
              <a:defRPr lang="ja-JP" altLang="en-US"/>
            </a:pPr>
            <a:fld id="{FB098A5A-A7A8-4A8C-BADD-04B4011C9DB2}" type="slidenum">
              <a:rPr lang="ja-JP" altLang="en-US"/>
              <a:pPr lvl="0">
                <a:defRPr lang="ja-JP" altLang="en-US"/>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3115"/>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1246"/>
            </a:lvl1pPr>
            <a:lvl2pPr marL="237390" indent="0" algn="ctr">
              <a:buNone/>
              <a:defRPr sz="1038"/>
            </a:lvl2pPr>
            <a:lvl3pPr marL="474779" indent="0" algn="ctr">
              <a:buNone/>
              <a:defRPr sz="935"/>
            </a:lvl3pPr>
            <a:lvl4pPr marL="712169" indent="0" algn="ctr">
              <a:buNone/>
              <a:defRPr sz="831"/>
            </a:lvl4pPr>
            <a:lvl5pPr marL="949559" indent="0" algn="ctr">
              <a:buNone/>
              <a:defRPr sz="831"/>
            </a:lvl5pPr>
            <a:lvl6pPr marL="1186948" indent="0" algn="ctr">
              <a:buNone/>
              <a:defRPr sz="831"/>
            </a:lvl6pPr>
            <a:lvl7pPr marL="1424338" indent="0" algn="ctr">
              <a:buNone/>
              <a:defRPr sz="831"/>
            </a:lvl7pPr>
            <a:lvl8pPr marL="1661728" indent="0" algn="ctr">
              <a:buNone/>
              <a:defRPr sz="831"/>
            </a:lvl8pPr>
            <a:lvl9pPr marL="1899117" indent="0" algn="ctr">
              <a:buNone/>
              <a:defRPr sz="831"/>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56780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690101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7088983" y="365126"/>
            <a:ext cx="2135981"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81039" y="365126"/>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06538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24318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75880" y="1709740"/>
            <a:ext cx="8543925" cy="2852737"/>
          </a:xfrm>
        </p:spPr>
        <p:txBody>
          <a:bodyPr anchor="b"/>
          <a:lstStyle>
            <a:lvl1pPr>
              <a:defRPr sz="3115"/>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75880" y="4589465"/>
            <a:ext cx="8543925" cy="1500187"/>
          </a:xfrm>
        </p:spPr>
        <p:txBody>
          <a:bodyPr/>
          <a:lstStyle>
            <a:lvl1pPr marL="0" indent="0">
              <a:buNone/>
              <a:defRPr sz="1246">
                <a:solidFill>
                  <a:schemeClr val="tx1"/>
                </a:solidFill>
              </a:defRPr>
            </a:lvl1pPr>
            <a:lvl2pPr marL="237390" indent="0">
              <a:buNone/>
              <a:defRPr sz="1038">
                <a:solidFill>
                  <a:schemeClr val="tx1">
                    <a:tint val="75000"/>
                  </a:schemeClr>
                </a:solidFill>
              </a:defRPr>
            </a:lvl2pPr>
            <a:lvl3pPr marL="474779" indent="0">
              <a:buNone/>
              <a:defRPr sz="935">
                <a:solidFill>
                  <a:schemeClr val="tx1">
                    <a:tint val="75000"/>
                  </a:schemeClr>
                </a:solidFill>
              </a:defRPr>
            </a:lvl3pPr>
            <a:lvl4pPr marL="712169" indent="0">
              <a:buNone/>
              <a:defRPr sz="831">
                <a:solidFill>
                  <a:schemeClr val="tx1">
                    <a:tint val="75000"/>
                  </a:schemeClr>
                </a:solidFill>
              </a:defRPr>
            </a:lvl4pPr>
            <a:lvl5pPr marL="949559" indent="0">
              <a:buNone/>
              <a:defRPr sz="831">
                <a:solidFill>
                  <a:schemeClr val="tx1">
                    <a:tint val="75000"/>
                  </a:schemeClr>
                </a:solidFill>
              </a:defRPr>
            </a:lvl5pPr>
            <a:lvl6pPr marL="1186948" indent="0">
              <a:buNone/>
              <a:defRPr sz="831">
                <a:solidFill>
                  <a:schemeClr val="tx1">
                    <a:tint val="75000"/>
                  </a:schemeClr>
                </a:solidFill>
              </a:defRPr>
            </a:lvl6pPr>
            <a:lvl7pPr marL="1424338" indent="0">
              <a:buNone/>
              <a:defRPr sz="831">
                <a:solidFill>
                  <a:schemeClr val="tx1">
                    <a:tint val="75000"/>
                  </a:schemeClr>
                </a:solidFill>
              </a:defRPr>
            </a:lvl7pPr>
            <a:lvl8pPr marL="1661728" indent="0">
              <a:buNone/>
              <a:defRPr sz="831">
                <a:solidFill>
                  <a:schemeClr val="tx1">
                    <a:tint val="75000"/>
                  </a:schemeClr>
                </a:solidFill>
              </a:defRPr>
            </a:lvl8pPr>
            <a:lvl9pPr marL="1899117" indent="0">
              <a:buNone/>
              <a:defRPr sz="831">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978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74188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82329" y="365127"/>
            <a:ext cx="8543925"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82329" y="1681164"/>
            <a:ext cx="4190702"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58" name="Content Placeholder 3"/>
          <p:cNvSpPr>
            <a:spLocks noGrp="1"/>
          </p:cNvSpPr>
          <p:nvPr>
            <p:ph sz="half" idx="2"/>
          </p:nvPr>
        </p:nvSpPr>
        <p:spPr>
          <a:xfrm>
            <a:off x="682329"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5014914" y="1681164"/>
            <a:ext cx="4211340"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60" name="Content Placeholder 5"/>
          <p:cNvSpPr>
            <a:spLocks noGrp="1"/>
          </p:cNvSpPr>
          <p:nvPr>
            <p:ph sz="quarter" idx="4"/>
          </p:nvPr>
        </p:nvSpPr>
        <p:spPr>
          <a:xfrm>
            <a:off x="5014914"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1482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41094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41264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75" name="Content Placeholder 2"/>
          <p:cNvSpPr>
            <a:spLocks noGrp="1"/>
          </p:cNvSpPr>
          <p:nvPr>
            <p:ph idx="1"/>
          </p:nvPr>
        </p:nvSpPr>
        <p:spPr>
          <a:xfrm>
            <a:off x="4211341" y="987428"/>
            <a:ext cx="5014913" cy="4873625"/>
          </a:xfrm>
        </p:spPr>
        <p:txBody>
          <a:bodyPr/>
          <a:lstStyle>
            <a:lvl1pPr>
              <a:defRPr sz="1662"/>
            </a:lvl1pPr>
            <a:lvl2pPr>
              <a:defRPr sz="1454"/>
            </a:lvl2pPr>
            <a:lvl3pPr>
              <a:defRPr sz="1246"/>
            </a:lvl3pPr>
            <a:lvl4pPr>
              <a:defRPr sz="1038"/>
            </a:lvl4pPr>
            <a:lvl5pPr>
              <a:defRPr sz="1038"/>
            </a:lvl5pPr>
            <a:lvl6pPr>
              <a:defRPr sz="1038"/>
            </a:lvl6pPr>
            <a:lvl7pPr>
              <a:defRPr sz="1038"/>
            </a:lvl7pPr>
            <a:lvl8pPr>
              <a:defRPr sz="1038"/>
            </a:lvl8pPr>
            <a:lvl9pPr>
              <a:defRPr sz="10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90359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211341" y="987428"/>
            <a:ext cx="5014913" cy="4873625"/>
          </a:xfrm>
        </p:spPr>
        <p:txBody>
          <a:bodyPr anchor="t"/>
          <a:lstStyle>
            <a:lvl1pPr marL="0" indent="0">
              <a:buNone/>
              <a:defRPr sz="1662"/>
            </a:lvl1pPr>
            <a:lvl2pPr marL="237390" indent="0">
              <a:buNone/>
              <a:defRPr sz="1454"/>
            </a:lvl2pPr>
            <a:lvl3pPr marL="474779" indent="0">
              <a:buNone/>
              <a:defRPr sz="1246"/>
            </a:lvl3pPr>
            <a:lvl4pPr marL="712169" indent="0">
              <a:buNone/>
              <a:defRPr sz="1038"/>
            </a:lvl4pPr>
            <a:lvl5pPr marL="949559" indent="0">
              <a:buNone/>
              <a:defRPr sz="1038"/>
            </a:lvl5pPr>
            <a:lvl6pPr marL="1186948" indent="0">
              <a:buNone/>
              <a:defRPr sz="1038"/>
            </a:lvl6pPr>
            <a:lvl7pPr marL="1424338" indent="0">
              <a:buNone/>
              <a:defRPr sz="1038"/>
            </a:lvl7pPr>
            <a:lvl8pPr marL="1661728" indent="0">
              <a:buNone/>
              <a:defRPr sz="1038"/>
            </a:lvl8pPr>
            <a:lvl9pPr marL="1899117" indent="0">
              <a:buNone/>
              <a:defRPr sz="1038"/>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8DE816DB-5F52-42B5-AC6A-C5F6F05D82CB}" type="datetimeFigureOut">
              <a:rPr kumimoji="1" lang="ja-JP" altLang="en-US" smtClean="0"/>
              <a:t>2020/9/23</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848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623">
                <a:solidFill>
                  <a:schemeClr val="tx1">
                    <a:tint val="75000"/>
                  </a:schemeClr>
                </a:solidFill>
              </a:defRPr>
            </a:lvl1pPr>
          </a:lstStyle>
          <a:p>
            <a:fld id="{8DE816DB-5F52-42B5-AC6A-C5F6F05D82CB}" type="datetimeFigureOut">
              <a:rPr kumimoji="1" lang="ja-JP" altLang="en-US" smtClean="0"/>
              <a:t>2020/9/23</a:t>
            </a:fld>
            <a:endParaRPr kumimoji="1" lang="ja-JP" altLang="en-US"/>
          </a:p>
        </p:txBody>
      </p:sp>
      <p:sp>
        <p:nvSpPr>
          <p:cNvPr id="1028"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623">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623">
                <a:solidFill>
                  <a:schemeClr val="tx1">
                    <a:tint val="75000"/>
                  </a:schemeClr>
                </a:solidFill>
              </a:defRPr>
            </a:lvl1p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471873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74779" rtl="0" eaLnBrk="1" latinLnBrk="0" hangingPunct="1">
        <a:lnSpc>
          <a:spcPct val="90000"/>
        </a:lnSpc>
        <a:spcBef>
          <a:spcPct val="0"/>
        </a:spcBef>
        <a:buNone/>
        <a:defRPr kumimoji="1" sz="2285" kern="1200">
          <a:solidFill>
            <a:schemeClr val="tx1"/>
          </a:solidFill>
          <a:latin typeface="+mj-lt"/>
          <a:ea typeface="+mj-ea"/>
          <a:cs typeface="+mj-cs"/>
        </a:defRPr>
      </a:lvl1pPr>
    </p:titleStyle>
    <p:bodyStyle>
      <a:lvl1pPr marL="118695" indent="-118695" algn="l" defTabSz="474779" rtl="0" eaLnBrk="1" latinLnBrk="0" hangingPunct="1">
        <a:lnSpc>
          <a:spcPct val="90000"/>
        </a:lnSpc>
        <a:spcBef>
          <a:spcPts val="519"/>
        </a:spcBef>
        <a:buFont typeface="Arial" panose="020B0604020202020204" pitchFamily="34" charset="0"/>
        <a:buChar char="•"/>
        <a:defRPr kumimoji="1" sz="1454" kern="1200">
          <a:solidFill>
            <a:schemeClr val="tx1"/>
          </a:solidFill>
          <a:latin typeface="+mn-lt"/>
          <a:ea typeface="+mn-ea"/>
          <a:cs typeface="+mn-cs"/>
        </a:defRPr>
      </a:lvl1pPr>
      <a:lvl2pPr marL="356085" indent="-118695" algn="l" defTabSz="474779" rtl="0" eaLnBrk="1" latinLnBrk="0" hangingPunct="1">
        <a:lnSpc>
          <a:spcPct val="90000"/>
        </a:lnSpc>
        <a:spcBef>
          <a:spcPts val="260"/>
        </a:spcBef>
        <a:buFont typeface="Arial" panose="020B0604020202020204" pitchFamily="34" charset="0"/>
        <a:buChar char="•"/>
        <a:defRPr kumimoji="1" sz="1246" kern="1200">
          <a:solidFill>
            <a:schemeClr val="tx1"/>
          </a:solidFill>
          <a:latin typeface="+mn-lt"/>
          <a:ea typeface="+mn-ea"/>
          <a:cs typeface="+mn-cs"/>
        </a:defRPr>
      </a:lvl2pPr>
      <a:lvl3pPr marL="593474" indent="-118695" algn="l" defTabSz="474779" rtl="0" eaLnBrk="1" latinLnBrk="0" hangingPunct="1">
        <a:lnSpc>
          <a:spcPct val="90000"/>
        </a:lnSpc>
        <a:spcBef>
          <a:spcPts val="260"/>
        </a:spcBef>
        <a:buFont typeface="Arial" panose="020B0604020202020204" pitchFamily="34" charset="0"/>
        <a:buChar char="•"/>
        <a:defRPr kumimoji="1" sz="1038" kern="1200">
          <a:solidFill>
            <a:schemeClr val="tx1"/>
          </a:solidFill>
          <a:latin typeface="+mn-lt"/>
          <a:ea typeface="+mn-ea"/>
          <a:cs typeface="+mn-cs"/>
        </a:defRPr>
      </a:lvl3pPr>
      <a:lvl4pPr marL="83086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4pPr>
      <a:lvl5pPr marL="106825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5pPr>
      <a:lvl6pPr marL="130564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6pPr>
      <a:lvl7pPr marL="154303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7pPr>
      <a:lvl8pPr marL="178042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8pPr>
      <a:lvl9pPr marL="2017812"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9pPr>
    </p:bodyStyle>
    <p:otherStyle>
      <a:defPPr>
        <a:defRPr lang="en-US"/>
      </a:defPPr>
      <a:lvl1pPr marL="0" algn="l" defTabSz="474779" rtl="0" eaLnBrk="1" latinLnBrk="0" hangingPunct="1">
        <a:defRPr kumimoji="1" sz="935" kern="1200">
          <a:solidFill>
            <a:schemeClr val="tx1"/>
          </a:solidFill>
          <a:latin typeface="+mn-lt"/>
          <a:ea typeface="+mn-ea"/>
          <a:cs typeface="+mn-cs"/>
        </a:defRPr>
      </a:lvl1pPr>
      <a:lvl2pPr marL="237390" algn="l" defTabSz="474779" rtl="0" eaLnBrk="1" latinLnBrk="0" hangingPunct="1">
        <a:defRPr kumimoji="1" sz="935" kern="1200">
          <a:solidFill>
            <a:schemeClr val="tx1"/>
          </a:solidFill>
          <a:latin typeface="+mn-lt"/>
          <a:ea typeface="+mn-ea"/>
          <a:cs typeface="+mn-cs"/>
        </a:defRPr>
      </a:lvl2pPr>
      <a:lvl3pPr marL="474779" algn="l" defTabSz="474779" rtl="0" eaLnBrk="1" latinLnBrk="0" hangingPunct="1">
        <a:defRPr kumimoji="1" sz="935" kern="1200">
          <a:solidFill>
            <a:schemeClr val="tx1"/>
          </a:solidFill>
          <a:latin typeface="+mn-lt"/>
          <a:ea typeface="+mn-ea"/>
          <a:cs typeface="+mn-cs"/>
        </a:defRPr>
      </a:lvl3pPr>
      <a:lvl4pPr marL="712169" algn="l" defTabSz="474779" rtl="0" eaLnBrk="1" latinLnBrk="0" hangingPunct="1">
        <a:defRPr kumimoji="1" sz="935" kern="1200">
          <a:solidFill>
            <a:schemeClr val="tx1"/>
          </a:solidFill>
          <a:latin typeface="+mn-lt"/>
          <a:ea typeface="+mn-ea"/>
          <a:cs typeface="+mn-cs"/>
        </a:defRPr>
      </a:lvl4pPr>
      <a:lvl5pPr marL="949559" algn="l" defTabSz="474779" rtl="0" eaLnBrk="1" latinLnBrk="0" hangingPunct="1">
        <a:defRPr kumimoji="1" sz="935" kern="1200">
          <a:solidFill>
            <a:schemeClr val="tx1"/>
          </a:solidFill>
          <a:latin typeface="+mn-lt"/>
          <a:ea typeface="+mn-ea"/>
          <a:cs typeface="+mn-cs"/>
        </a:defRPr>
      </a:lvl5pPr>
      <a:lvl6pPr marL="1186948" algn="l" defTabSz="474779" rtl="0" eaLnBrk="1" latinLnBrk="0" hangingPunct="1">
        <a:defRPr kumimoji="1" sz="935" kern="1200">
          <a:solidFill>
            <a:schemeClr val="tx1"/>
          </a:solidFill>
          <a:latin typeface="+mn-lt"/>
          <a:ea typeface="+mn-ea"/>
          <a:cs typeface="+mn-cs"/>
        </a:defRPr>
      </a:lvl6pPr>
      <a:lvl7pPr marL="1424338" algn="l" defTabSz="474779" rtl="0" eaLnBrk="1" latinLnBrk="0" hangingPunct="1">
        <a:defRPr kumimoji="1" sz="935" kern="1200">
          <a:solidFill>
            <a:schemeClr val="tx1"/>
          </a:solidFill>
          <a:latin typeface="+mn-lt"/>
          <a:ea typeface="+mn-ea"/>
          <a:cs typeface="+mn-cs"/>
        </a:defRPr>
      </a:lvl7pPr>
      <a:lvl8pPr marL="1661728" algn="l" defTabSz="474779" rtl="0" eaLnBrk="1" latinLnBrk="0" hangingPunct="1">
        <a:defRPr kumimoji="1" sz="935" kern="1200">
          <a:solidFill>
            <a:schemeClr val="tx1"/>
          </a:solidFill>
          <a:latin typeface="+mn-lt"/>
          <a:ea typeface="+mn-ea"/>
          <a:cs typeface="+mn-cs"/>
        </a:defRPr>
      </a:lvl8pPr>
      <a:lvl9pPr marL="1899117" algn="l" defTabSz="474779" rtl="0" eaLnBrk="1" latinLnBrk="0" hangingPunct="1">
        <a:defRPr kumimoji="1"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49019" y="2179782"/>
            <a:ext cx="4700549" cy="268778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b="1" kern="2000" dirty="0">
                <a:latin typeface="メイリオ" panose="020B0604030504040204" pitchFamily="50" charset="-128"/>
                <a:ea typeface="メイリオ" panose="020B0604030504040204" pitchFamily="50" charset="-128"/>
              </a:rPr>
              <a:t>１　境界及び面積調査業務（森林経営管理推進事業）</a:t>
            </a:r>
            <a:endParaRPr lang="en-US" altLang="ja-JP" sz="1100" b="1" kern="2000" dirty="0">
              <a:latin typeface="メイリオ" panose="020B0604030504040204" pitchFamily="50" charset="-128"/>
              <a:ea typeface="メイリオ" panose="020B0604030504040204"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町内の事業地における私有林の境界確定・面積調査（周囲測量）を実施。</a:t>
            </a:r>
            <a:endParaRPr lang="en-US" altLang="ja-JP" sz="1100" kern="2000" dirty="0">
              <a:latin typeface="游ゴシック" panose="020B0400000000000000" pitchFamily="50" charset="-128"/>
              <a:ea typeface="游ゴシック" panose="020B0400000000000000"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町内で最初に実施する箇所として、三浦・馬越地域から事業を着手。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事  業  費</a:t>
            </a:r>
            <a:r>
              <a:rPr lang="en-US" altLang="ja-JP" sz="1100" kern="2000" dirty="0">
                <a:latin typeface="游ゴシック" panose="020B0400000000000000" pitchFamily="50" charset="-128"/>
                <a:ea typeface="游ゴシック" panose="020B0400000000000000" pitchFamily="50" charset="-128"/>
              </a:rPr>
              <a:t>】9,109</a:t>
            </a:r>
            <a:r>
              <a:rPr lang="ja-JP" altLang="en-US" sz="1100" kern="2000" dirty="0">
                <a:latin typeface="游ゴシック" panose="020B0400000000000000" pitchFamily="50" charset="-128"/>
                <a:ea typeface="游ゴシック" panose="020B0400000000000000" pitchFamily="50" charset="-128"/>
              </a:rPr>
              <a:t>千円（全額譲与税）</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spc="20" dirty="0">
                <a:latin typeface="游ゴシック" panose="020B0400000000000000" pitchFamily="50" charset="-128"/>
                <a:ea typeface="游ゴシック" panose="020B0400000000000000" pitchFamily="50" charset="-128"/>
              </a:rPr>
              <a:t>実　　績</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周囲測量延長　</a:t>
            </a:r>
            <a:r>
              <a:rPr lang="en-US" altLang="ja-JP" sz="1100" kern="2000" dirty="0">
                <a:latin typeface="游ゴシック" panose="020B0400000000000000" pitchFamily="50" charset="-128"/>
                <a:ea typeface="游ゴシック" panose="020B0400000000000000" pitchFamily="50" charset="-128"/>
              </a:rPr>
              <a:t>34,158.23</a:t>
            </a:r>
            <a:r>
              <a:rPr lang="ja-JP" altLang="en-US" sz="1100" kern="2000" dirty="0" err="1">
                <a:latin typeface="游ゴシック" panose="020B0400000000000000" pitchFamily="50" charset="-128"/>
                <a:ea typeface="游ゴシック" panose="020B0400000000000000" pitchFamily="50" charset="-128"/>
              </a:rPr>
              <a:t>ｍ</a:t>
            </a:r>
            <a:r>
              <a:rPr lang="en-US" altLang="ja-JP" sz="1100" kern="2000" dirty="0">
                <a:latin typeface="游ゴシック" panose="020B0400000000000000" pitchFamily="50" charset="-128"/>
                <a:ea typeface="游ゴシック" panose="020B0400000000000000" pitchFamily="50" charset="-128"/>
              </a:rPr>
              <a:t>  </a:t>
            </a: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6" name="角丸四角形 21">
            <a:extLst>
              <a:ext uri="{FF2B5EF4-FFF2-40B4-BE49-F238E27FC236}">
                <a16:creationId xmlns:a16="http://schemas.microsoft.com/office/drawing/2014/main" id="{74181735-2F04-43C4-A149-7C05188CD559}"/>
              </a:ext>
            </a:extLst>
          </p:cNvPr>
          <p:cNvSpPr/>
          <p:nvPr/>
        </p:nvSpPr>
        <p:spPr>
          <a:xfrm>
            <a:off x="149019" y="544011"/>
            <a:ext cx="9650763" cy="1516431"/>
          </a:xfrm>
          <a:prstGeom prst="roundRect">
            <a:avLst>
              <a:gd name="adj" fmla="val 0"/>
            </a:avLst>
          </a:prstGeom>
          <a:ln w="38100">
            <a:solidFill>
              <a:srgbClr val="008000"/>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紀北町では、経営意欲の低下や所有者不明森林の増加、境界未確定の森林や担い手不足といった森林整備を進める際の課題に対応し、管理を推進するため、その境界及び面積について現地の林況により、森林整備を進める方針。</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令和元年度においては、令和２年度実施予定</a:t>
            </a:r>
            <a:r>
              <a:rPr lang="ja-JP" altLang="en-US" sz="1200" dirty="0">
                <a:solidFill>
                  <a:schemeClr val="tx1"/>
                </a:solidFill>
                <a:latin typeface="游ゴシック" panose="020B0400000000000000" pitchFamily="50" charset="-128"/>
              </a:rPr>
              <a:t>の意向調査に向けて、事業地の境界確定・面積調査（周囲測量）を実施。</a:t>
            </a:r>
            <a:endParaRPr lang="en-US" altLang="ja-JP" sz="1200" dirty="0">
              <a:solidFill>
                <a:schemeClr val="tx1"/>
              </a:solidFill>
              <a:latin typeface="游ゴシック" panose="020B0400000000000000" pitchFamily="50" charset="-128"/>
            </a:endParaRPr>
          </a:p>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rPr>
              <a:t>令和２年度より意向調査を実施し、順次森林整備を行う。</a:t>
            </a:r>
            <a:endParaRPr lang="en-US" altLang="ja-JP" sz="1200" dirty="0">
              <a:solidFill>
                <a:schemeClr val="tx1"/>
              </a:solidFill>
              <a:latin typeface="游ゴシック" panose="020B0400000000000000" pitchFamily="50" charset="-128"/>
            </a:endParaRPr>
          </a:p>
        </p:txBody>
      </p:sp>
      <p:sp>
        <p:nvSpPr>
          <p:cNvPr id="2" name="正方形/長方形 1">
            <a:extLst>
              <a:ext uri="{FF2B5EF4-FFF2-40B4-BE49-F238E27FC236}">
                <a16:creationId xmlns:a16="http://schemas.microsoft.com/office/drawing/2014/main" id="{0352D93F-C6EE-4389-887F-F81DCC5D53B6}"/>
              </a:ext>
            </a:extLst>
          </p:cNvPr>
          <p:cNvSpPr/>
          <p:nvPr/>
        </p:nvSpPr>
        <p:spPr>
          <a:xfrm>
            <a:off x="5698837" y="2560027"/>
            <a:ext cx="633910" cy="230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町</a:t>
            </a:r>
          </a:p>
        </p:txBody>
      </p:sp>
      <p:sp>
        <p:nvSpPr>
          <p:cNvPr id="20" name="正方形/長方形 19">
            <a:extLst>
              <a:ext uri="{FF2B5EF4-FFF2-40B4-BE49-F238E27FC236}">
                <a16:creationId xmlns:a16="http://schemas.microsoft.com/office/drawing/2014/main" id="{339ADD64-6313-4847-9FA3-0D38A25BE31B}"/>
              </a:ext>
            </a:extLst>
          </p:cNvPr>
          <p:cNvSpPr/>
          <p:nvPr/>
        </p:nvSpPr>
        <p:spPr>
          <a:xfrm>
            <a:off x="7089877" y="2569208"/>
            <a:ext cx="860554" cy="2309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森林組合</a:t>
            </a:r>
          </a:p>
        </p:txBody>
      </p:sp>
      <p:sp>
        <p:nvSpPr>
          <p:cNvPr id="22" name="矢印: 右 21">
            <a:extLst>
              <a:ext uri="{FF2B5EF4-FFF2-40B4-BE49-F238E27FC236}">
                <a16:creationId xmlns:a16="http://schemas.microsoft.com/office/drawing/2014/main" id="{8F119C75-45D6-4675-AB02-8EF50EA21ED9}"/>
              </a:ext>
            </a:extLst>
          </p:cNvPr>
          <p:cNvSpPr/>
          <p:nvPr/>
        </p:nvSpPr>
        <p:spPr>
          <a:xfrm>
            <a:off x="6493164" y="2504609"/>
            <a:ext cx="452582" cy="349455"/>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34" name="正方形/長方形 33">
            <a:extLst>
              <a:ext uri="{FF2B5EF4-FFF2-40B4-BE49-F238E27FC236}">
                <a16:creationId xmlns:a16="http://schemas.microsoft.com/office/drawing/2014/main" id="{B39E469D-4B82-463D-9681-30D38858E4DC}"/>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2000" dirty="0">
                <a:solidFill>
                  <a:schemeClr val="bg1"/>
                </a:solidFill>
                <a:latin typeface="ＤＨＰ特太ゴシック体" panose="020B0500000000000000" pitchFamily="50" charset="-128"/>
                <a:ea typeface="ＤＨＰ特太ゴシック体" panose="020B0500000000000000" pitchFamily="50" charset="-128"/>
              </a:rPr>
              <a:t>三重県　紀北町</a:t>
            </a:r>
            <a:r>
              <a:rPr lang="ja-JP" altLang="en-US" sz="1800" dirty="0">
                <a:solidFill>
                  <a:schemeClr val="bg1"/>
                </a:solidFill>
                <a:latin typeface="ＤＨＰ特太ゴシック体" panose="020B0500000000000000" pitchFamily="50" charset="-128"/>
                <a:ea typeface="ＤＨＰ特太ゴシック体" panose="020B0500000000000000" pitchFamily="50" charset="-128"/>
              </a:rPr>
              <a:t>（森林経営管理制度に基づく事業地の境界及び面積調査）</a:t>
            </a:r>
            <a:endParaRPr lang="ja-JP" altLang="en-US" sz="1600" dirty="0">
              <a:solidFill>
                <a:schemeClr val="bg1"/>
              </a:solidFill>
              <a:latin typeface="ＤＨＰ特太ゴシック体" panose="020B0500000000000000" pitchFamily="50" charset="-128"/>
              <a:ea typeface="ＤＨＰ特太ゴシック体" panose="020B0500000000000000" pitchFamily="50" charset="-128"/>
            </a:endParaRPr>
          </a:p>
        </p:txBody>
      </p:sp>
      <p:sp>
        <p:nvSpPr>
          <p:cNvPr id="33" name="テキスト ボックス 32">
            <a:extLst>
              <a:ext uri="{FF2B5EF4-FFF2-40B4-BE49-F238E27FC236}">
                <a16:creationId xmlns:a16="http://schemas.microsoft.com/office/drawing/2014/main" id="{032B0ACA-DE67-4631-B26C-769DD8FD013B}"/>
              </a:ext>
            </a:extLst>
          </p:cNvPr>
          <p:cNvSpPr txBox="1"/>
          <p:nvPr/>
        </p:nvSpPr>
        <p:spPr>
          <a:xfrm>
            <a:off x="138022" y="124569"/>
            <a:ext cx="880732" cy="276999"/>
          </a:xfrm>
          <a:prstGeom prst="rect">
            <a:avLst/>
          </a:prstGeom>
          <a:ln>
            <a:solidFill>
              <a:srgbClr val="008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solidFill>
                  <a:srgbClr val="008000"/>
                </a:solidFill>
              </a:rPr>
              <a:t>森林整備</a:t>
            </a:r>
            <a:endParaRPr kumimoji="1" lang="en-US" altLang="ja-JP" sz="1200" dirty="0">
              <a:solidFill>
                <a:srgbClr val="008000"/>
              </a:solidFill>
            </a:endParaRPr>
          </a:p>
        </p:txBody>
      </p:sp>
      <p:graphicFrame>
        <p:nvGraphicFramePr>
          <p:cNvPr id="46" name="表 4">
            <a:extLst>
              <a:ext uri="{FF2B5EF4-FFF2-40B4-BE49-F238E27FC236}">
                <a16:creationId xmlns:a16="http://schemas.microsoft.com/office/drawing/2014/main" id="{C979B919-28F2-4F45-878D-563B97910B2C}"/>
              </a:ext>
            </a:extLst>
          </p:cNvPr>
          <p:cNvGraphicFramePr>
            <a:graphicFrameLocks noGrp="1"/>
          </p:cNvGraphicFramePr>
          <p:nvPr>
            <p:extLst>
              <p:ext uri="{D42A27DB-BD31-4B8C-83A1-F6EECF244321}">
                <p14:modId xmlns:p14="http://schemas.microsoft.com/office/powerpoint/2010/main" val="262745647"/>
              </p:ext>
            </p:extLst>
          </p:nvPr>
        </p:nvGraphicFramePr>
        <p:xfrm>
          <a:off x="5476998" y="5184195"/>
          <a:ext cx="3500748" cy="1244314"/>
        </p:xfrm>
        <a:graphic>
          <a:graphicData uri="http://schemas.openxmlformats.org/drawingml/2006/table">
            <a:tbl>
              <a:tblPr firstRow="1" bandRow="1">
                <a:tableStyleId>{5C22544A-7EE6-4342-B048-85BDC9FD1C3A}</a:tableStyleId>
              </a:tblPr>
              <a:tblGrid>
                <a:gridCol w="1754822">
                  <a:extLst>
                    <a:ext uri="{9D8B030D-6E8A-4147-A177-3AD203B41FA5}">
                      <a16:colId xmlns:a16="http://schemas.microsoft.com/office/drawing/2014/main" val="1365277361"/>
                    </a:ext>
                  </a:extLst>
                </a:gridCol>
                <a:gridCol w="1745926">
                  <a:extLst>
                    <a:ext uri="{9D8B030D-6E8A-4147-A177-3AD203B41FA5}">
                      <a16:colId xmlns:a16="http://schemas.microsoft.com/office/drawing/2014/main" val="301691098"/>
                    </a:ext>
                  </a:extLst>
                </a:gridCol>
              </a:tblGrid>
              <a:tr h="265421">
                <a:tc>
                  <a:txBody>
                    <a:bodyPr/>
                    <a:lstStyle/>
                    <a:p>
                      <a:pPr algn="l"/>
                      <a:r>
                        <a:rPr kumimoji="1" lang="ja-JP" altLang="en-US" sz="940" b="0" dirty="0">
                          <a:solidFill>
                            <a:schemeClr val="tx1"/>
                          </a:solidFill>
                          <a:latin typeface="+mn-ea"/>
                          <a:ea typeface="+mn-ea"/>
                        </a:rPr>
                        <a:t>①令和元年度譲与額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a:solidFill>
                            <a:schemeClr val="tx1"/>
                          </a:solidFill>
                          <a:latin typeface="+mn-ea"/>
                          <a:ea typeface="+mn-ea"/>
                        </a:rPr>
                        <a:t>21,717</a:t>
                      </a:r>
                      <a:r>
                        <a:rPr kumimoji="1" lang="ja-JP" altLang="en-US" sz="940" b="0"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190655"/>
                  </a:ext>
                </a:extLst>
              </a:tr>
              <a:tr h="265421">
                <a:tc>
                  <a:txBody>
                    <a:bodyPr/>
                    <a:lstStyle/>
                    <a:p>
                      <a:pPr algn="l"/>
                      <a:r>
                        <a:rPr kumimoji="1" lang="ja-JP" altLang="en-US" sz="940" b="0" dirty="0">
                          <a:solidFill>
                            <a:schemeClr val="tx1"/>
                          </a:solidFill>
                          <a:latin typeface="+mn-ea"/>
                          <a:ea typeface="+mn-ea"/>
                        </a:rPr>
                        <a:t>②私有林人工林面積（</a:t>
                      </a:r>
                      <a:r>
                        <a:rPr kumimoji="1" lang="en-US" altLang="ja-JP" sz="940" b="0" dirty="0">
                          <a:solidFill>
                            <a:schemeClr val="tx1"/>
                          </a:solidFill>
                          <a:latin typeface="+mn-ea"/>
                          <a:ea typeface="+mn-ea"/>
                        </a:rPr>
                        <a:t>※</a:t>
                      </a:r>
                      <a:r>
                        <a:rPr kumimoji="1" lang="ja-JP" altLang="en-US" sz="940" b="0" dirty="0">
                          <a:solidFill>
                            <a:schemeClr val="tx1"/>
                          </a:solidFill>
                          <a:latin typeface="+mn-ea"/>
                          <a:ea typeface="+mn-ea"/>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a:solidFill>
                            <a:schemeClr val="tx1"/>
                          </a:solidFill>
                          <a:latin typeface="+mn-ea"/>
                          <a:ea typeface="+mn-ea"/>
                        </a:rPr>
                        <a:t>14,510ha</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1646251"/>
                  </a:ext>
                </a:extLst>
              </a:tr>
              <a:tr h="237824">
                <a:tc>
                  <a:txBody>
                    <a:bodyPr/>
                    <a:lstStyle/>
                    <a:p>
                      <a:pPr algn="l"/>
                      <a:r>
                        <a:rPr kumimoji="1" lang="ja-JP" altLang="en-US" sz="940" dirty="0">
                          <a:solidFill>
                            <a:schemeClr val="tx1"/>
                          </a:solidFill>
                          <a:latin typeface="+mn-ea"/>
                          <a:ea typeface="+mn-ea"/>
                        </a:rPr>
                        <a:t>③林野率（</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88</a:t>
                      </a:r>
                      <a:r>
                        <a:rPr kumimoji="1" lang="ja-JP" altLang="en-US" sz="94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217171"/>
                  </a:ext>
                </a:extLst>
              </a:tr>
              <a:tr h="237824">
                <a:tc>
                  <a:txBody>
                    <a:bodyPr/>
                    <a:lstStyle/>
                    <a:p>
                      <a:pPr algn="l"/>
                      <a:r>
                        <a:rPr kumimoji="1" lang="ja-JP" altLang="en-US" sz="940" dirty="0">
                          <a:solidFill>
                            <a:schemeClr val="tx1"/>
                          </a:solidFill>
                          <a:latin typeface="+mn-ea"/>
                          <a:ea typeface="+mn-ea"/>
                        </a:rPr>
                        <a:t>④人口（</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16,338</a:t>
                      </a:r>
                      <a:r>
                        <a:rPr kumimoji="1" lang="ja-JP" altLang="en-US" sz="94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2093334"/>
                  </a:ext>
                </a:extLst>
              </a:tr>
              <a:tr h="237824">
                <a:tc>
                  <a:txBody>
                    <a:bodyPr/>
                    <a:lstStyle/>
                    <a:p>
                      <a:pPr algn="l"/>
                      <a:r>
                        <a:rPr kumimoji="1" lang="ja-JP" altLang="en-US" sz="940" dirty="0">
                          <a:solidFill>
                            <a:schemeClr val="tx1"/>
                          </a:solidFill>
                          <a:latin typeface="+mn-ea"/>
                          <a:ea typeface="+mn-ea"/>
                        </a:rPr>
                        <a:t>⑤林業就業者数（</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93</a:t>
                      </a:r>
                      <a:r>
                        <a:rPr kumimoji="1" lang="ja-JP" altLang="en-US" sz="94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9021000"/>
                  </a:ext>
                </a:extLst>
              </a:tr>
            </a:tbl>
          </a:graphicData>
        </a:graphic>
      </p:graphicFrame>
      <p:sp>
        <p:nvSpPr>
          <p:cNvPr id="5" name="テキスト ボックス 4">
            <a:extLst>
              <a:ext uri="{FF2B5EF4-FFF2-40B4-BE49-F238E27FC236}">
                <a16:creationId xmlns:a16="http://schemas.microsoft.com/office/drawing/2014/main" id="{A6A4D5B8-D067-4EAC-BC8F-F17C777680B5}"/>
              </a:ext>
            </a:extLst>
          </p:cNvPr>
          <p:cNvSpPr txBox="1"/>
          <p:nvPr/>
        </p:nvSpPr>
        <p:spPr>
          <a:xfrm>
            <a:off x="-230089" y="5523185"/>
            <a:ext cx="3082500" cy="261610"/>
          </a:xfrm>
          <a:prstGeom prst="rect">
            <a:avLst/>
          </a:prstGeom>
          <a:noFill/>
        </p:spPr>
        <p:txBody>
          <a:bodyPr wrap="square" rtlCol="0">
            <a:spAutoFit/>
          </a:bodyPr>
          <a:lstStyle/>
          <a:p>
            <a:pPr algn="ctr"/>
            <a:r>
              <a:rPr kumimoji="1" lang="ja-JP" altLang="en-US" sz="1100" dirty="0"/>
              <a:t>（事業１：境界調査検査の様子）</a:t>
            </a:r>
          </a:p>
        </p:txBody>
      </p:sp>
      <p:sp>
        <p:nvSpPr>
          <p:cNvPr id="24" name="テキスト ボックス 23">
            <a:extLst>
              <a:ext uri="{FF2B5EF4-FFF2-40B4-BE49-F238E27FC236}">
                <a16:creationId xmlns:a16="http://schemas.microsoft.com/office/drawing/2014/main" id="{B068FB06-5694-408B-B4D1-C932DA43AC9E}"/>
              </a:ext>
            </a:extLst>
          </p:cNvPr>
          <p:cNvSpPr txBox="1"/>
          <p:nvPr/>
        </p:nvSpPr>
        <p:spPr>
          <a:xfrm>
            <a:off x="2420921" y="5530100"/>
            <a:ext cx="2439553" cy="261610"/>
          </a:xfrm>
          <a:prstGeom prst="rect">
            <a:avLst/>
          </a:prstGeom>
          <a:noFill/>
        </p:spPr>
        <p:txBody>
          <a:bodyPr wrap="square" rtlCol="0">
            <a:spAutoFit/>
          </a:bodyPr>
          <a:lstStyle/>
          <a:p>
            <a:pPr algn="ctr"/>
            <a:r>
              <a:rPr kumimoji="1" lang="ja-JP" altLang="en-US" sz="1100" dirty="0"/>
              <a:t>（事業１：面積調査検査の様子）</a:t>
            </a:r>
          </a:p>
        </p:txBody>
      </p:sp>
      <p:sp>
        <p:nvSpPr>
          <p:cNvPr id="37" name="正方形/長方形 36">
            <a:extLst>
              <a:ext uri="{FF2B5EF4-FFF2-40B4-BE49-F238E27FC236}">
                <a16:creationId xmlns:a16="http://schemas.microsoft.com/office/drawing/2014/main" id="{1D2555C0-6CA5-4ACB-9C46-542C9DF75859}"/>
              </a:ext>
            </a:extLst>
          </p:cNvPr>
          <p:cNvSpPr/>
          <p:nvPr/>
        </p:nvSpPr>
        <p:spPr>
          <a:xfrm>
            <a:off x="6353876" y="2572900"/>
            <a:ext cx="711997" cy="212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委託</a:t>
            </a:r>
          </a:p>
        </p:txBody>
      </p:sp>
      <p:sp>
        <p:nvSpPr>
          <p:cNvPr id="40" name="Text Box 6">
            <a:extLst>
              <a:ext uri="{FF2B5EF4-FFF2-40B4-BE49-F238E27FC236}">
                <a16:creationId xmlns:a16="http://schemas.microsoft.com/office/drawing/2014/main" id="{EF4B8A9E-5FCC-4CBD-B3B6-422C5E03700F}"/>
              </a:ext>
            </a:extLst>
          </p:cNvPr>
          <p:cNvSpPr txBox="1">
            <a:spLocks noChangeArrowheads="1"/>
          </p:cNvSpPr>
          <p:nvPr/>
        </p:nvSpPr>
        <p:spPr bwMode="auto">
          <a:xfrm>
            <a:off x="5149124" y="2179782"/>
            <a:ext cx="1338796" cy="22037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事業スキーム</a:t>
            </a: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en-US" altLang="ja-JP" sz="930" dirty="0">
                <a:latin typeface="+mn-ea"/>
                <a:ea typeface="+mn-ea"/>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2" name="Text Box 6">
            <a:extLst>
              <a:ext uri="{FF2B5EF4-FFF2-40B4-BE49-F238E27FC236}">
                <a16:creationId xmlns:a16="http://schemas.microsoft.com/office/drawing/2014/main" id="{88C9044E-B313-4281-A81F-02D65A9DD3AF}"/>
              </a:ext>
            </a:extLst>
          </p:cNvPr>
          <p:cNvSpPr txBox="1">
            <a:spLocks noChangeArrowheads="1"/>
          </p:cNvSpPr>
          <p:nvPr/>
        </p:nvSpPr>
        <p:spPr bwMode="auto">
          <a:xfrm>
            <a:off x="5272126" y="2350285"/>
            <a:ext cx="4700549" cy="249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１　境界及び面積調査業務（森林経営管理推進事業）</a:t>
            </a:r>
            <a:endParaRPr lang="en-US" altLang="ja-JP" sz="1100" kern="2000" dirty="0">
              <a:latin typeface="游ゴシック" panose="020B0400000000000000" pitchFamily="50" charset="-128"/>
              <a:ea typeface="游ゴシック" panose="020B0400000000000000" pitchFamily="50" charset="-128"/>
            </a:endParaRPr>
          </a:p>
        </p:txBody>
      </p:sp>
      <p:sp>
        <p:nvSpPr>
          <p:cNvPr id="47" name="Text Box 6">
            <a:extLst>
              <a:ext uri="{FF2B5EF4-FFF2-40B4-BE49-F238E27FC236}">
                <a16:creationId xmlns:a16="http://schemas.microsoft.com/office/drawing/2014/main" id="{FBAA9FB8-2838-497F-BE00-F24908C3D370}"/>
              </a:ext>
            </a:extLst>
          </p:cNvPr>
          <p:cNvSpPr txBox="1">
            <a:spLocks noChangeArrowheads="1"/>
          </p:cNvSpPr>
          <p:nvPr/>
        </p:nvSpPr>
        <p:spPr bwMode="auto">
          <a:xfrm>
            <a:off x="5214404" y="6495118"/>
            <a:ext cx="5074905" cy="446009"/>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１：「森林資源現況調査（林野庁、</a:t>
            </a:r>
            <a:r>
              <a:rPr lang="en-US" altLang="ja-JP" sz="930" dirty="0">
                <a:latin typeface="+mn-ea"/>
                <a:ea typeface="+mn-ea"/>
              </a:rPr>
              <a:t>H29.3.31</a:t>
            </a:r>
            <a:r>
              <a:rPr lang="ja-JP" altLang="en-US" sz="930" dirty="0">
                <a:latin typeface="+mn-ea"/>
                <a:ea typeface="+mn-ea"/>
              </a:rPr>
              <a:t>現在）」より、</a:t>
            </a:r>
            <a:endParaRPr lang="en-US" altLang="ja-JP" sz="930" dirty="0">
              <a:latin typeface="+mn-ea"/>
              <a:ea typeface="+mn-ea"/>
            </a:endParaRPr>
          </a:p>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２：「</a:t>
            </a:r>
            <a:r>
              <a:rPr lang="en-US" altLang="ja-JP" sz="930" dirty="0">
                <a:latin typeface="+mn-ea"/>
                <a:ea typeface="+mn-ea"/>
              </a:rPr>
              <a:t>2015</a:t>
            </a:r>
            <a:r>
              <a:rPr lang="ja-JP" altLang="en-US" sz="930" dirty="0">
                <a:latin typeface="+mn-ea"/>
                <a:ea typeface="+mn-ea"/>
              </a:rPr>
              <a:t>農林業センサス」より、</a:t>
            </a:r>
            <a:r>
              <a:rPr lang="en-US" altLang="ja-JP" sz="930" dirty="0">
                <a:latin typeface="+mn-ea"/>
                <a:ea typeface="+mn-ea"/>
              </a:rPr>
              <a:t>※</a:t>
            </a:r>
            <a:r>
              <a:rPr lang="ja-JP" altLang="en-US" sz="930" dirty="0">
                <a:latin typeface="+mn-ea"/>
                <a:ea typeface="+mn-ea"/>
              </a:rPr>
              <a:t>３，４：「</a:t>
            </a:r>
            <a:r>
              <a:rPr lang="en-US" altLang="ja-JP" sz="930" dirty="0">
                <a:latin typeface="+mn-ea"/>
                <a:ea typeface="+mn-ea"/>
              </a:rPr>
              <a:t>H27</a:t>
            </a:r>
            <a:r>
              <a:rPr lang="ja-JP" altLang="en-US" sz="930" dirty="0">
                <a:latin typeface="+mn-ea"/>
                <a:ea typeface="+mn-ea"/>
              </a:rPr>
              <a:t>年国勢調査」より</a:t>
            </a:r>
            <a:endParaRPr lang="en-US" altLang="ja-JP" sz="930" b="1" kern="2000" dirty="0">
              <a:latin typeface="+mn-ea"/>
              <a:ea typeface="+mn-ea"/>
            </a:endParaRPr>
          </a:p>
          <a:p>
            <a:pPr marL="184636" indent="-61545">
              <a:lnSpc>
                <a:spcPts val="1000"/>
              </a:lnSpc>
              <a:spcBef>
                <a:spcPts val="0"/>
              </a:spcBef>
              <a:spcAft>
                <a:spcPts val="415"/>
              </a:spcAft>
              <a:buNone/>
            </a:pPr>
            <a:endParaRPr lang="en-US" altLang="ja-JP" sz="1100" i="1" dirty="0">
              <a:latin typeface="+mn-ea"/>
              <a:ea typeface="+mn-ea"/>
            </a:endParaRPr>
          </a:p>
          <a:p>
            <a:pPr marL="184636" indent="-61545">
              <a:lnSpc>
                <a:spcPts val="10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0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8" name="Text Box 6">
            <a:extLst>
              <a:ext uri="{FF2B5EF4-FFF2-40B4-BE49-F238E27FC236}">
                <a16:creationId xmlns:a16="http://schemas.microsoft.com/office/drawing/2014/main" id="{9C9B7F5E-C307-4A68-BBF6-65423791F051}"/>
              </a:ext>
            </a:extLst>
          </p:cNvPr>
          <p:cNvSpPr txBox="1">
            <a:spLocks noChangeArrowheads="1"/>
          </p:cNvSpPr>
          <p:nvPr/>
        </p:nvSpPr>
        <p:spPr bwMode="auto">
          <a:xfrm>
            <a:off x="5149751" y="4994210"/>
            <a:ext cx="1749814" cy="17786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solidFill>
                  <a:srgbClr val="00B050"/>
                </a:solidFill>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基礎データ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49" name="Text Box 6">
            <a:extLst>
              <a:ext uri="{FF2B5EF4-FFF2-40B4-BE49-F238E27FC236}">
                <a16:creationId xmlns:a16="http://schemas.microsoft.com/office/drawing/2014/main" id="{2A4FCFE1-A636-46A0-8565-3137272AE0FF}"/>
              </a:ext>
            </a:extLst>
          </p:cNvPr>
          <p:cNvSpPr txBox="1">
            <a:spLocks noChangeArrowheads="1"/>
          </p:cNvSpPr>
          <p:nvPr/>
        </p:nvSpPr>
        <p:spPr bwMode="auto">
          <a:xfrm>
            <a:off x="5149751" y="3165224"/>
            <a:ext cx="1749814"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工夫・留意した点</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39" name="Text Box 6">
            <a:extLst>
              <a:ext uri="{FF2B5EF4-FFF2-40B4-BE49-F238E27FC236}">
                <a16:creationId xmlns:a16="http://schemas.microsoft.com/office/drawing/2014/main" id="{A5AD8671-B49C-40C6-8ACA-C3FC4E2AEE76}"/>
              </a:ext>
            </a:extLst>
          </p:cNvPr>
          <p:cNvSpPr txBox="1">
            <a:spLocks noChangeArrowheads="1"/>
          </p:cNvSpPr>
          <p:nvPr/>
        </p:nvSpPr>
        <p:spPr bwMode="auto">
          <a:xfrm>
            <a:off x="5217290" y="3565243"/>
            <a:ext cx="4392578" cy="128255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452438" indent="-96838">
              <a:lnSpc>
                <a:spcPts val="11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始神峠、馬越峠付近から事業に着手したことによって、観光分野との連携による町の</a:t>
            </a:r>
            <a:r>
              <a:rPr lang="en-US" altLang="ja-JP" sz="1100" kern="2000" dirty="0">
                <a:latin typeface="游ゴシック" panose="020B0400000000000000" pitchFamily="50" charset="-128"/>
                <a:ea typeface="游ゴシック" panose="020B0400000000000000" pitchFamily="50" charset="-128"/>
              </a:rPr>
              <a:t>PR</a:t>
            </a:r>
            <a:r>
              <a:rPr lang="ja-JP" altLang="en-US" sz="1100" kern="2000" dirty="0">
                <a:latin typeface="游ゴシック" panose="020B0400000000000000" pitchFamily="50" charset="-128"/>
                <a:ea typeface="游ゴシック" panose="020B0400000000000000" pitchFamily="50" charset="-128"/>
              </a:rPr>
              <a:t>になることが期待できる。</a:t>
            </a:r>
            <a:endParaRPr lang="en-US" altLang="ja-JP" sz="1100" kern="2000" dirty="0">
              <a:latin typeface="游ゴシック" panose="020B0400000000000000" pitchFamily="50" charset="-128"/>
              <a:ea typeface="游ゴシック" panose="020B0400000000000000" pitchFamily="50" charset="-128"/>
            </a:endParaRPr>
          </a:p>
        </p:txBody>
      </p:sp>
      <p:pic>
        <p:nvPicPr>
          <p:cNvPr id="9" name="図 8">
            <a:extLst>
              <a:ext uri="{FF2B5EF4-FFF2-40B4-BE49-F238E27FC236}">
                <a16:creationId xmlns:a16="http://schemas.microsoft.com/office/drawing/2014/main" id="{2FC85B9D-9E90-4723-B7CA-FD2C83CB46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132" y="3938141"/>
            <a:ext cx="2030059" cy="1522544"/>
          </a:xfrm>
          <a:prstGeom prst="rect">
            <a:avLst/>
          </a:prstGeom>
        </p:spPr>
      </p:pic>
      <p:pic>
        <p:nvPicPr>
          <p:cNvPr id="7" name="図 6">
            <a:extLst>
              <a:ext uri="{FF2B5EF4-FFF2-40B4-BE49-F238E27FC236}">
                <a16:creationId xmlns:a16="http://schemas.microsoft.com/office/drawing/2014/main" id="{5526C873-1460-4288-BD9D-0C967EF919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6191" y="3938141"/>
            <a:ext cx="2030059" cy="1522544"/>
          </a:xfrm>
          <a:prstGeom prst="rect">
            <a:avLst/>
          </a:prstGeom>
        </p:spPr>
      </p:pic>
    </p:spTree>
    <p:extLst>
      <p:ext uri="{BB962C8B-B14F-4D97-AF65-F5344CB8AC3E}">
        <p14:creationId xmlns:p14="http://schemas.microsoft.com/office/powerpoint/2010/main" val="4124206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6">
            <a:extLst>
              <a:ext uri="{FF2B5EF4-FFF2-40B4-BE49-F238E27FC236}">
                <a16:creationId xmlns:a16="http://schemas.microsoft.com/office/drawing/2014/main" id="{1D675A15-991E-4753-8810-9D801B4091C5}"/>
              </a:ext>
            </a:extLst>
          </p:cNvPr>
          <p:cNvSpPr txBox="1">
            <a:spLocks noChangeArrowheads="1"/>
          </p:cNvSpPr>
          <p:nvPr/>
        </p:nvSpPr>
        <p:spPr bwMode="auto">
          <a:xfrm>
            <a:off x="5408162" y="2451535"/>
            <a:ext cx="2335663" cy="50121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200" kern="2000" dirty="0">
                <a:latin typeface="メイリオ" panose="020B0604030504040204" pitchFamily="50" charset="-128"/>
                <a:ea typeface="メイリオ" panose="020B0604030504040204" pitchFamily="50" charset="-128"/>
              </a:rPr>
              <a:t>２　公共施設の木質化事業</a:t>
            </a:r>
            <a:endParaRPr lang="en-US" altLang="ja-JP" sz="1100" b="1" kern="2000" dirty="0">
              <a:latin typeface="+mn-ea"/>
              <a:ea typeface="+mn-ea"/>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58545" y="2121286"/>
            <a:ext cx="4831600" cy="347941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b="1" kern="2000" dirty="0">
                <a:latin typeface="メイリオ" panose="020B0604030504040204" pitchFamily="50" charset="-128"/>
                <a:ea typeface="メイリオ" panose="020B0604030504040204" pitchFamily="50" charset="-128"/>
              </a:rPr>
              <a:t>１　公共施設の木質化事業</a:t>
            </a:r>
            <a:endParaRPr lang="en-US" altLang="ja-JP" sz="1100" b="1" kern="2000" dirty="0">
              <a:latin typeface="メイリオ" panose="020B0604030504040204" pitchFamily="50" charset="-128"/>
              <a:ea typeface="メイリオ" panose="020B0604030504040204"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△紀北町産ひのき材を活用し、体育館内の舞台下引違戸の改修工事を実施。</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endParaRPr lang="en-US" altLang="ja-JP" sz="1100" kern="2000" dirty="0">
              <a:latin typeface="+mn-ea"/>
              <a:ea typeface="+mn-ea"/>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事  業  費</a:t>
            </a:r>
            <a:r>
              <a:rPr lang="en-US" altLang="ja-JP" sz="1100" kern="2000" dirty="0">
                <a:latin typeface="游ゴシック" panose="020B0400000000000000" pitchFamily="50" charset="-128"/>
                <a:ea typeface="游ゴシック" panose="020B0400000000000000" pitchFamily="50" charset="-128"/>
              </a:rPr>
              <a:t>】1,540</a:t>
            </a:r>
            <a:r>
              <a:rPr lang="ja-JP" altLang="en-US" sz="1100" kern="2000" dirty="0">
                <a:latin typeface="游ゴシック" panose="020B0400000000000000" pitchFamily="50" charset="-128"/>
                <a:ea typeface="游ゴシック" panose="020B0400000000000000" pitchFamily="50" charset="-128"/>
              </a:rPr>
              <a:t>千円（全額譲与税）</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spc="20" dirty="0">
                <a:latin typeface="游ゴシック" panose="020B0400000000000000" pitchFamily="50" charset="-128"/>
                <a:ea typeface="游ゴシック" panose="020B0400000000000000" pitchFamily="50" charset="-128"/>
              </a:rPr>
              <a:t>実       績</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木材使用量</a:t>
            </a:r>
            <a:r>
              <a:rPr lang="en-US" altLang="ja-JP" sz="1100" kern="2000" dirty="0">
                <a:latin typeface="游ゴシック" panose="020B0400000000000000" pitchFamily="50" charset="-128"/>
                <a:ea typeface="游ゴシック" panose="020B0400000000000000" pitchFamily="50" charset="-128"/>
              </a:rPr>
              <a:t>0.2904</a:t>
            </a:r>
            <a:r>
              <a:rPr lang="ja-JP" altLang="en-US" sz="1100" kern="2000" dirty="0">
                <a:latin typeface="游ゴシック" panose="020B0400000000000000" pitchFamily="50" charset="-128"/>
                <a:ea typeface="游ゴシック" panose="020B0400000000000000" pitchFamily="50" charset="-128"/>
              </a:rPr>
              <a:t>㎥</a:t>
            </a:r>
            <a:r>
              <a:rPr lang="en-US" altLang="ja-JP" sz="1100" kern="2000" dirty="0">
                <a:latin typeface="游ゴシック" panose="020B0400000000000000" pitchFamily="50" charset="-128"/>
                <a:ea typeface="游ゴシック" panose="020B0400000000000000" pitchFamily="50" charset="-128"/>
              </a:rPr>
              <a:t>  </a:t>
            </a:r>
          </a:p>
          <a:p>
            <a:pPr marL="446088" indent="-174625">
              <a:lnSpc>
                <a:spcPts val="1300"/>
              </a:lnSpc>
              <a:spcBef>
                <a:spcPts val="0"/>
              </a:spcBef>
              <a:spcAft>
                <a:spcPts val="415"/>
              </a:spcAft>
            </a:pPr>
            <a:endParaRPr lang="en-US" altLang="ja-JP" sz="1100" kern="2000" dirty="0">
              <a:latin typeface="Yu Gothic Medium" panose="020B0500000000000000" pitchFamily="34" charset="-128"/>
              <a:ea typeface="Yu Gothic Medium" panose="020B0500000000000000" pitchFamily="34" charset="-128"/>
            </a:endParaRPr>
          </a:p>
          <a:p>
            <a:pPr marL="123091" indent="0">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p:txBody>
      </p:sp>
      <p:sp>
        <p:nvSpPr>
          <p:cNvPr id="6" name="角丸四角形 21">
            <a:extLst>
              <a:ext uri="{FF2B5EF4-FFF2-40B4-BE49-F238E27FC236}">
                <a16:creationId xmlns:a16="http://schemas.microsoft.com/office/drawing/2014/main" id="{74181735-2F04-43C4-A149-7C05188CD559}"/>
              </a:ext>
            </a:extLst>
          </p:cNvPr>
          <p:cNvSpPr/>
          <p:nvPr/>
        </p:nvSpPr>
        <p:spPr>
          <a:xfrm>
            <a:off x="149019" y="571720"/>
            <a:ext cx="9650763" cy="1441807"/>
          </a:xfrm>
          <a:prstGeom prst="roundRect">
            <a:avLst>
              <a:gd name="adj" fmla="val 0"/>
            </a:avLst>
          </a:prstGeom>
          <a:ln w="38100">
            <a:solidFill>
              <a:srgbClr val="008000"/>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令和元年度においては、</a:t>
            </a:r>
            <a:r>
              <a:rPr lang="ja-JP" altLang="en-US" sz="1200" dirty="0">
                <a:solidFill>
                  <a:schemeClr val="tx1"/>
                </a:solidFill>
                <a:latin typeface="游ゴシック" panose="020B0400000000000000" pitchFamily="50" charset="-128"/>
              </a:rPr>
              <a:t>以下の取組により、公共施設の内装の改修を行った。</a:t>
            </a:r>
            <a:endParaRPr lang="en-US" altLang="ja-JP" sz="1200" dirty="0">
              <a:solidFill>
                <a:schemeClr val="tx1"/>
              </a:solidFill>
              <a:latin typeface="游ゴシック" panose="020B0400000000000000" pitchFamily="50" charset="-128"/>
            </a:endParaRPr>
          </a:p>
          <a:p>
            <a:pPr marL="358775" indent="-184150">
              <a:spcAft>
                <a:spcPts val="208"/>
              </a:spcAft>
              <a:buFont typeface="Arial" panose="020B0604020202020204" pitchFamily="34" charset="0"/>
              <a:buChar char="•"/>
            </a:pPr>
            <a:r>
              <a:rPr lang="ja-JP" altLang="en-US" sz="1200" dirty="0">
                <a:solidFill>
                  <a:schemeClr val="tx1"/>
                </a:solidFill>
                <a:latin typeface="游ゴシック" panose="020B0400000000000000" pitchFamily="50" charset="-128"/>
              </a:rPr>
              <a:t>紀北町産ひのき材を活用し、東長島スポーツ公園体育館内の舞台下引違戸の改修工事に</a:t>
            </a:r>
            <a:r>
              <a:rPr lang="ja-JP" altLang="en-US" sz="1200" dirty="0">
                <a:solidFill>
                  <a:schemeClr val="tx1"/>
                </a:solidFill>
                <a:latin typeface="游ゴシック" panose="020B0400000000000000" pitchFamily="50" charset="-128"/>
                <a:ea typeface="游ゴシック" panose="020B0400000000000000" pitchFamily="50" charset="-128"/>
              </a:rPr>
              <a:t>取り組んだ。</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358775" indent="-184150">
              <a:spcAft>
                <a:spcPts val="208"/>
              </a:spcAft>
              <a:buFont typeface="Arial" panose="020B0604020202020204" pitchFamily="34" charset="0"/>
              <a:buChar char="•"/>
            </a:pPr>
            <a:r>
              <a:rPr lang="ja-JP" altLang="en-US" sz="1200" dirty="0">
                <a:solidFill>
                  <a:schemeClr val="tx1"/>
                </a:solidFill>
                <a:latin typeface="游ゴシック" panose="020B0400000000000000" pitchFamily="50" charset="-128"/>
                <a:ea typeface="游ゴシック" panose="020B0400000000000000" pitchFamily="50" charset="-128"/>
              </a:rPr>
              <a:t>地元材の</a:t>
            </a:r>
            <a:r>
              <a:rPr lang="en-US" altLang="ja-JP" sz="1200" dirty="0">
                <a:solidFill>
                  <a:schemeClr val="tx1"/>
                </a:solidFill>
                <a:latin typeface="游ゴシック" panose="020B0400000000000000" pitchFamily="50" charset="-128"/>
                <a:ea typeface="游ゴシック" panose="020B0400000000000000" pitchFamily="50" charset="-128"/>
              </a:rPr>
              <a:t>PR</a:t>
            </a:r>
            <a:r>
              <a:rPr lang="ja-JP" altLang="en-US" sz="1200" dirty="0">
                <a:solidFill>
                  <a:schemeClr val="tx1"/>
                </a:solidFill>
                <a:latin typeface="游ゴシック" panose="020B0400000000000000" pitchFamily="50" charset="-128"/>
                <a:ea typeface="游ゴシック" panose="020B0400000000000000" pitchFamily="50" charset="-128"/>
              </a:rPr>
              <a:t>になることから今後、地元材の活用や木質化の促進による地元林業の活性化が期待できる。</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358775" indent="-184150">
              <a:spcAft>
                <a:spcPts val="208"/>
              </a:spcAft>
              <a:buFont typeface="Arial" panose="020B0604020202020204" pitchFamily="34" charset="0"/>
              <a:buChar char="•"/>
            </a:pPr>
            <a:r>
              <a:rPr lang="ja-JP" altLang="en-US" sz="1200" dirty="0">
                <a:solidFill>
                  <a:schemeClr val="tx1"/>
                </a:solidFill>
                <a:latin typeface="游ゴシック" panose="020B0400000000000000" pitchFamily="50" charset="-128"/>
                <a:ea typeface="游ゴシック" panose="020B0400000000000000" pitchFamily="50" charset="-128"/>
              </a:rPr>
              <a:t>公共施設の木質化の際は、今後も地元材の活用を積極的に行う。</a:t>
            </a:r>
            <a:endParaRPr lang="en-US" altLang="ja-JP" sz="1200" dirty="0">
              <a:solidFill>
                <a:schemeClr val="tx1"/>
              </a:solidFill>
              <a:latin typeface="游ゴシック" panose="020B0400000000000000" pitchFamily="50" charset="-128"/>
              <a:ea typeface="游ゴシック" panose="020B0400000000000000" pitchFamily="50" charset="-128"/>
            </a:endParaRPr>
          </a:p>
        </p:txBody>
      </p:sp>
      <p:sp>
        <p:nvSpPr>
          <p:cNvPr id="2" name="正方形/長方形 1">
            <a:extLst>
              <a:ext uri="{FF2B5EF4-FFF2-40B4-BE49-F238E27FC236}">
                <a16:creationId xmlns:a16="http://schemas.microsoft.com/office/drawing/2014/main" id="{0352D93F-C6EE-4389-887F-F81DCC5D53B6}"/>
              </a:ext>
            </a:extLst>
          </p:cNvPr>
          <p:cNvSpPr/>
          <p:nvPr/>
        </p:nvSpPr>
        <p:spPr>
          <a:xfrm>
            <a:off x="5478772" y="2853722"/>
            <a:ext cx="796148" cy="349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町</a:t>
            </a:r>
          </a:p>
        </p:txBody>
      </p:sp>
      <p:sp>
        <p:nvSpPr>
          <p:cNvPr id="20" name="正方形/長方形 19">
            <a:extLst>
              <a:ext uri="{FF2B5EF4-FFF2-40B4-BE49-F238E27FC236}">
                <a16:creationId xmlns:a16="http://schemas.microsoft.com/office/drawing/2014/main" id="{339ADD64-6313-4847-9FA3-0D38A25BE31B}"/>
              </a:ext>
            </a:extLst>
          </p:cNvPr>
          <p:cNvSpPr/>
          <p:nvPr/>
        </p:nvSpPr>
        <p:spPr>
          <a:xfrm>
            <a:off x="6980759" y="2835888"/>
            <a:ext cx="1355373" cy="361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森林組合おわせ</a:t>
            </a:r>
          </a:p>
        </p:txBody>
      </p:sp>
      <p:sp>
        <p:nvSpPr>
          <p:cNvPr id="34" name="正方形/長方形 33">
            <a:extLst>
              <a:ext uri="{FF2B5EF4-FFF2-40B4-BE49-F238E27FC236}">
                <a16:creationId xmlns:a16="http://schemas.microsoft.com/office/drawing/2014/main" id="{B39E469D-4B82-463D-9681-30D38858E4DC}"/>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2000" dirty="0">
                <a:solidFill>
                  <a:schemeClr val="bg1"/>
                </a:solidFill>
                <a:latin typeface="ＤＨＰ特太ゴシック体" panose="020B0500000000000000" pitchFamily="50" charset="-128"/>
                <a:ea typeface="ＤＨＰ特太ゴシック体" panose="020B0500000000000000" pitchFamily="50" charset="-128"/>
              </a:rPr>
              <a:t>三重県　紀北町</a:t>
            </a:r>
            <a:r>
              <a:rPr lang="ja-JP" altLang="en-US" sz="1600" dirty="0">
                <a:solidFill>
                  <a:schemeClr val="bg1"/>
                </a:solidFill>
                <a:latin typeface="ＤＨＰ特太ゴシック体" panose="020B0500000000000000" pitchFamily="50" charset="-128"/>
                <a:ea typeface="ＤＨＰ特太ゴシック体" panose="020B0500000000000000" pitchFamily="50" charset="-128"/>
              </a:rPr>
              <a:t>（東長島スポーツ公園体育館舞台下引違戸改修工事の</a:t>
            </a:r>
            <a:r>
              <a:rPr lang="ja-JP" altLang="en-US" sz="1800" dirty="0">
                <a:solidFill>
                  <a:schemeClr val="bg1"/>
                </a:solidFill>
                <a:latin typeface="ＤＨＰ特太ゴシック体" panose="020B0500000000000000" pitchFamily="50" charset="-128"/>
                <a:ea typeface="ＤＨＰ特太ゴシック体" panose="020B0500000000000000" pitchFamily="50" charset="-128"/>
              </a:rPr>
              <a:t>実施）</a:t>
            </a:r>
            <a:endParaRPr lang="ja-JP" altLang="en-US" sz="1600" dirty="0">
              <a:solidFill>
                <a:schemeClr val="bg1"/>
              </a:solidFill>
              <a:latin typeface="ＤＨＰ特太ゴシック体" panose="020B0500000000000000" pitchFamily="50" charset="-128"/>
              <a:ea typeface="ＤＨＰ特太ゴシック体" panose="020B0500000000000000" pitchFamily="50" charset="-128"/>
            </a:endParaRPr>
          </a:p>
        </p:txBody>
      </p:sp>
      <p:sp>
        <p:nvSpPr>
          <p:cNvPr id="33" name="テキスト ボックス 32">
            <a:extLst>
              <a:ext uri="{FF2B5EF4-FFF2-40B4-BE49-F238E27FC236}">
                <a16:creationId xmlns:a16="http://schemas.microsoft.com/office/drawing/2014/main" id="{032B0ACA-DE67-4631-B26C-769DD8FD013B}"/>
              </a:ext>
            </a:extLst>
          </p:cNvPr>
          <p:cNvSpPr txBox="1"/>
          <p:nvPr/>
        </p:nvSpPr>
        <p:spPr>
          <a:xfrm>
            <a:off x="73366" y="124569"/>
            <a:ext cx="1561469" cy="276999"/>
          </a:xfrm>
          <a:prstGeom prst="rect">
            <a:avLst/>
          </a:prstGeom>
          <a:ln>
            <a:solidFill>
              <a:srgbClr val="008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solidFill>
                  <a:srgbClr val="008000"/>
                </a:solidFill>
              </a:rPr>
              <a:t>木材利用</a:t>
            </a:r>
            <a:endParaRPr kumimoji="1" lang="en-US" altLang="ja-JP" sz="1200" dirty="0">
              <a:solidFill>
                <a:srgbClr val="008000"/>
              </a:solidFill>
            </a:endParaRPr>
          </a:p>
        </p:txBody>
      </p:sp>
      <p:sp>
        <p:nvSpPr>
          <p:cNvPr id="5" name="テキスト ボックス 4">
            <a:extLst>
              <a:ext uri="{FF2B5EF4-FFF2-40B4-BE49-F238E27FC236}">
                <a16:creationId xmlns:a16="http://schemas.microsoft.com/office/drawing/2014/main" id="{A6A4D5B8-D067-4EAC-BC8F-F17C777680B5}"/>
              </a:ext>
            </a:extLst>
          </p:cNvPr>
          <p:cNvSpPr txBox="1"/>
          <p:nvPr/>
        </p:nvSpPr>
        <p:spPr>
          <a:xfrm>
            <a:off x="1243389" y="5708459"/>
            <a:ext cx="2229868" cy="261610"/>
          </a:xfrm>
          <a:prstGeom prst="rect">
            <a:avLst/>
          </a:prstGeom>
          <a:noFill/>
        </p:spPr>
        <p:txBody>
          <a:bodyPr wrap="square" rtlCol="0">
            <a:spAutoFit/>
          </a:bodyPr>
          <a:lstStyle/>
          <a:p>
            <a:pPr algn="ctr"/>
            <a:r>
              <a:rPr kumimoji="1" lang="ja-JP" altLang="en-US" sz="1100" dirty="0"/>
              <a:t>（１　公共施設木質化の様子）</a:t>
            </a:r>
          </a:p>
        </p:txBody>
      </p:sp>
      <p:sp>
        <p:nvSpPr>
          <p:cNvPr id="32" name="Text Box 6">
            <a:extLst>
              <a:ext uri="{FF2B5EF4-FFF2-40B4-BE49-F238E27FC236}">
                <a16:creationId xmlns:a16="http://schemas.microsoft.com/office/drawing/2014/main" id="{6301C949-2604-4875-9C71-4267A9654726}"/>
              </a:ext>
            </a:extLst>
          </p:cNvPr>
          <p:cNvSpPr txBox="1">
            <a:spLocks noChangeArrowheads="1"/>
          </p:cNvSpPr>
          <p:nvPr/>
        </p:nvSpPr>
        <p:spPr bwMode="auto">
          <a:xfrm>
            <a:off x="5361549" y="6423521"/>
            <a:ext cx="4438233" cy="446009"/>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１：「森林資源現況調査（林野庁、</a:t>
            </a:r>
            <a:r>
              <a:rPr lang="en-US" altLang="ja-JP" sz="930" dirty="0">
                <a:latin typeface="+mn-ea"/>
                <a:ea typeface="+mn-ea"/>
              </a:rPr>
              <a:t>H29.3.31</a:t>
            </a:r>
            <a:r>
              <a:rPr lang="ja-JP" altLang="en-US" sz="930" dirty="0">
                <a:latin typeface="+mn-ea"/>
                <a:ea typeface="+mn-ea"/>
              </a:rPr>
              <a:t>現在）」より、</a:t>
            </a:r>
            <a:endParaRPr lang="en-US" altLang="ja-JP" sz="930" dirty="0">
              <a:latin typeface="+mn-ea"/>
              <a:ea typeface="+mn-ea"/>
            </a:endParaRPr>
          </a:p>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２：「</a:t>
            </a:r>
            <a:r>
              <a:rPr lang="en-US" altLang="ja-JP" sz="930" dirty="0">
                <a:latin typeface="+mn-ea"/>
                <a:ea typeface="+mn-ea"/>
              </a:rPr>
              <a:t>2015</a:t>
            </a:r>
            <a:r>
              <a:rPr lang="ja-JP" altLang="en-US" sz="930" dirty="0">
                <a:latin typeface="+mn-ea"/>
                <a:ea typeface="+mn-ea"/>
              </a:rPr>
              <a:t>農林業センサス」より、</a:t>
            </a:r>
            <a:r>
              <a:rPr lang="en-US" altLang="ja-JP" sz="930" dirty="0">
                <a:latin typeface="+mn-ea"/>
                <a:ea typeface="+mn-ea"/>
              </a:rPr>
              <a:t>※</a:t>
            </a:r>
            <a:r>
              <a:rPr lang="ja-JP" altLang="en-US" sz="930" dirty="0">
                <a:latin typeface="+mn-ea"/>
                <a:ea typeface="+mn-ea"/>
              </a:rPr>
              <a:t>３，４：「</a:t>
            </a:r>
            <a:r>
              <a:rPr lang="en-US" altLang="ja-JP" sz="930" dirty="0">
                <a:latin typeface="+mn-ea"/>
                <a:ea typeface="+mn-ea"/>
              </a:rPr>
              <a:t>H27</a:t>
            </a:r>
            <a:r>
              <a:rPr lang="ja-JP" altLang="en-US" sz="930" dirty="0">
                <a:latin typeface="+mn-ea"/>
                <a:ea typeface="+mn-ea"/>
              </a:rPr>
              <a:t>年国勢調査」より</a:t>
            </a:r>
            <a:endParaRPr lang="en-US" altLang="ja-JP" sz="930" b="1" kern="2000" dirty="0">
              <a:latin typeface="+mn-ea"/>
              <a:ea typeface="+mn-ea"/>
            </a:endParaRPr>
          </a:p>
          <a:p>
            <a:pPr marL="184636" indent="-61545">
              <a:lnSpc>
                <a:spcPts val="1000"/>
              </a:lnSpc>
              <a:spcBef>
                <a:spcPts val="0"/>
              </a:spcBef>
              <a:spcAft>
                <a:spcPts val="415"/>
              </a:spcAft>
              <a:buNone/>
            </a:pPr>
            <a:endParaRPr lang="en-US" altLang="ja-JP" sz="1100" i="1" dirty="0">
              <a:latin typeface="+mn-ea"/>
              <a:ea typeface="+mn-ea"/>
            </a:endParaRPr>
          </a:p>
          <a:p>
            <a:pPr marL="184636" indent="-61545">
              <a:lnSpc>
                <a:spcPts val="10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0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graphicFrame>
        <p:nvGraphicFramePr>
          <p:cNvPr id="36" name="表 4">
            <a:extLst>
              <a:ext uri="{FF2B5EF4-FFF2-40B4-BE49-F238E27FC236}">
                <a16:creationId xmlns:a16="http://schemas.microsoft.com/office/drawing/2014/main" id="{58BA545C-5C6E-4F9A-94E3-96993E23D7CF}"/>
              </a:ext>
            </a:extLst>
          </p:cNvPr>
          <p:cNvGraphicFramePr>
            <a:graphicFrameLocks noGrp="1"/>
          </p:cNvGraphicFramePr>
          <p:nvPr>
            <p:extLst>
              <p:ext uri="{D42A27DB-BD31-4B8C-83A1-F6EECF244321}">
                <p14:modId xmlns:p14="http://schemas.microsoft.com/office/powerpoint/2010/main" val="3391031127"/>
              </p:ext>
            </p:extLst>
          </p:nvPr>
        </p:nvGraphicFramePr>
        <p:xfrm>
          <a:off x="5544373" y="5087944"/>
          <a:ext cx="3500748" cy="1244314"/>
        </p:xfrm>
        <a:graphic>
          <a:graphicData uri="http://schemas.openxmlformats.org/drawingml/2006/table">
            <a:tbl>
              <a:tblPr firstRow="1" bandRow="1">
                <a:tableStyleId>{5C22544A-7EE6-4342-B048-85BDC9FD1C3A}</a:tableStyleId>
              </a:tblPr>
              <a:tblGrid>
                <a:gridCol w="1754822">
                  <a:extLst>
                    <a:ext uri="{9D8B030D-6E8A-4147-A177-3AD203B41FA5}">
                      <a16:colId xmlns:a16="http://schemas.microsoft.com/office/drawing/2014/main" val="1365277361"/>
                    </a:ext>
                  </a:extLst>
                </a:gridCol>
                <a:gridCol w="1745926">
                  <a:extLst>
                    <a:ext uri="{9D8B030D-6E8A-4147-A177-3AD203B41FA5}">
                      <a16:colId xmlns:a16="http://schemas.microsoft.com/office/drawing/2014/main" val="301691098"/>
                    </a:ext>
                  </a:extLst>
                </a:gridCol>
              </a:tblGrid>
              <a:tr h="265421">
                <a:tc>
                  <a:txBody>
                    <a:bodyPr/>
                    <a:lstStyle/>
                    <a:p>
                      <a:pPr algn="l"/>
                      <a:r>
                        <a:rPr kumimoji="1" lang="ja-JP" altLang="en-US" sz="940" b="0" dirty="0">
                          <a:solidFill>
                            <a:schemeClr val="tx1"/>
                          </a:solidFill>
                          <a:latin typeface="+mn-ea"/>
                          <a:ea typeface="+mn-ea"/>
                        </a:rPr>
                        <a:t>①令和元年度譲与額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a:solidFill>
                            <a:schemeClr val="tx1"/>
                          </a:solidFill>
                          <a:latin typeface="+mn-ea"/>
                          <a:ea typeface="+mn-ea"/>
                        </a:rPr>
                        <a:t>21,717</a:t>
                      </a:r>
                      <a:r>
                        <a:rPr kumimoji="1" lang="ja-JP" altLang="en-US" sz="940" b="0">
                          <a:solidFill>
                            <a:schemeClr val="tx1"/>
                          </a:solidFill>
                          <a:latin typeface="+mn-ea"/>
                          <a:ea typeface="+mn-ea"/>
                        </a:rPr>
                        <a:t>千円</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190655"/>
                  </a:ext>
                </a:extLst>
              </a:tr>
              <a:tr h="265421">
                <a:tc>
                  <a:txBody>
                    <a:bodyPr/>
                    <a:lstStyle/>
                    <a:p>
                      <a:pPr algn="l"/>
                      <a:r>
                        <a:rPr kumimoji="1" lang="ja-JP" altLang="en-US" sz="940" b="0" dirty="0">
                          <a:solidFill>
                            <a:schemeClr val="tx1"/>
                          </a:solidFill>
                          <a:latin typeface="+mn-ea"/>
                          <a:ea typeface="+mn-ea"/>
                        </a:rPr>
                        <a:t>②私有林人工林面積（</a:t>
                      </a:r>
                      <a:r>
                        <a:rPr kumimoji="1" lang="en-US" altLang="ja-JP" sz="940" b="0" dirty="0">
                          <a:solidFill>
                            <a:schemeClr val="tx1"/>
                          </a:solidFill>
                          <a:latin typeface="+mn-ea"/>
                          <a:ea typeface="+mn-ea"/>
                        </a:rPr>
                        <a:t>※</a:t>
                      </a:r>
                      <a:r>
                        <a:rPr kumimoji="1" lang="ja-JP" altLang="en-US" sz="940" b="0" dirty="0">
                          <a:solidFill>
                            <a:schemeClr val="tx1"/>
                          </a:solidFill>
                          <a:latin typeface="+mn-ea"/>
                          <a:ea typeface="+mn-ea"/>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a:solidFill>
                            <a:schemeClr val="tx1"/>
                          </a:solidFill>
                          <a:latin typeface="+mn-ea"/>
                          <a:ea typeface="+mn-ea"/>
                        </a:rPr>
                        <a:t>14,510ha</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1646251"/>
                  </a:ext>
                </a:extLst>
              </a:tr>
              <a:tr h="237824">
                <a:tc>
                  <a:txBody>
                    <a:bodyPr/>
                    <a:lstStyle/>
                    <a:p>
                      <a:pPr algn="l"/>
                      <a:r>
                        <a:rPr kumimoji="1" lang="ja-JP" altLang="en-US" sz="940" dirty="0">
                          <a:solidFill>
                            <a:schemeClr val="tx1"/>
                          </a:solidFill>
                          <a:latin typeface="+mn-ea"/>
                          <a:ea typeface="+mn-ea"/>
                        </a:rPr>
                        <a:t>③林野率（</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88</a:t>
                      </a:r>
                      <a:r>
                        <a:rPr kumimoji="1" lang="ja-JP" altLang="en-US" sz="94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217171"/>
                  </a:ext>
                </a:extLst>
              </a:tr>
              <a:tr h="237824">
                <a:tc>
                  <a:txBody>
                    <a:bodyPr/>
                    <a:lstStyle/>
                    <a:p>
                      <a:pPr algn="l"/>
                      <a:r>
                        <a:rPr kumimoji="1" lang="ja-JP" altLang="en-US" sz="940" dirty="0">
                          <a:solidFill>
                            <a:schemeClr val="tx1"/>
                          </a:solidFill>
                          <a:latin typeface="+mn-ea"/>
                          <a:ea typeface="+mn-ea"/>
                        </a:rPr>
                        <a:t>④人口（</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16,338</a:t>
                      </a:r>
                      <a:r>
                        <a:rPr kumimoji="1" lang="ja-JP" altLang="en-US" sz="94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2093334"/>
                  </a:ext>
                </a:extLst>
              </a:tr>
              <a:tr h="237824">
                <a:tc>
                  <a:txBody>
                    <a:bodyPr/>
                    <a:lstStyle/>
                    <a:p>
                      <a:pPr algn="l"/>
                      <a:r>
                        <a:rPr kumimoji="1" lang="ja-JP" altLang="en-US" sz="940" dirty="0">
                          <a:solidFill>
                            <a:schemeClr val="tx1"/>
                          </a:solidFill>
                          <a:latin typeface="+mn-ea"/>
                          <a:ea typeface="+mn-ea"/>
                        </a:rPr>
                        <a:t>⑤林業就業者数（</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93</a:t>
                      </a:r>
                      <a:r>
                        <a:rPr kumimoji="1" lang="ja-JP" altLang="en-US" sz="94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9021000"/>
                  </a:ext>
                </a:extLst>
              </a:tr>
            </a:tbl>
          </a:graphicData>
        </a:graphic>
      </p:graphicFrame>
      <p:sp>
        <p:nvSpPr>
          <p:cNvPr id="38" name="Text Box 6">
            <a:extLst>
              <a:ext uri="{FF2B5EF4-FFF2-40B4-BE49-F238E27FC236}">
                <a16:creationId xmlns:a16="http://schemas.microsoft.com/office/drawing/2014/main" id="{2FBBB46B-790D-4535-8DBD-0DBB0710A126}"/>
              </a:ext>
            </a:extLst>
          </p:cNvPr>
          <p:cNvSpPr txBox="1">
            <a:spLocks noChangeArrowheads="1"/>
          </p:cNvSpPr>
          <p:nvPr/>
        </p:nvSpPr>
        <p:spPr bwMode="auto">
          <a:xfrm>
            <a:off x="5217126" y="4897959"/>
            <a:ext cx="1749814" cy="17786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solidFill>
                  <a:srgbClr val="00B050"/>
                </a:solidFill>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基礎データ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40" name="Text Box 6">
            <a:extLst>
              <a:ext uri="{FF2B5EF4-FFF2-40B4-BE49-F238E27FC236}">
                <a16:creationId xmlns:a16="http://schemas.microsoft.com/office/drawing/2014/main" id="{36447C90-6888-4508-A57A-5301F3AEB1B1}"/>
              </a:ext>
            </a:extLst>
          </p:cNvPr>
          <p:cNvSpPr txBox="1">
            <a:spLocks noChangeArrowheads="1"/>
          </p:cNvSpPr>
          <p:nvPr/>
        </p:nvSpPr>
        <p:spPr bwMode="auto">
          <a:xfrm>
            <a:off x="5249619" y="3627228"/>
            <a:ext cx="1749814"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工夫・留意した点</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1" name="Text Box 6">
            <a:extLst>
              <a:ext uri="{FF2B5EF4-FFF2-40B4-BE49-F238E27FC236}">
                <a16:creationId xmlns:a16="http://schemas.microsoft.com/office/drawing/2014/main" id="{BC430112-C30C-4C92-AF3C-E90307A922CD}"/>
              </a:ext>
            </a:extLst>
          </p:cNvPr>
          <p:cNvSpPr txBox="1">
            <a:spLocks noChangeArrowheads="1"/>
          </p:cNvSpPr>
          <p:nvPr/>
        </p:nvSpPr>
        <p:spPr bwMode="auto">
          <a:xfrm>
            <a:off x="5126659" y="2144137"/>
            <a:ext cx="1338796" cy="22037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事業スキーム</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2" name="Text Box 6">
            <a:extLst>
              <a:ext uri="{FF2B5EF4-FFF2-40B4-BE49-F238E27FC236}">
                <a16:creationId xmlns:a16="http://schemas.microsoft.com/office/drawing/2014/main" id="{47BFACBD-DA23-4248-A216-BFD037A48782}"/>
              </a:ext>
            </a:extLst>
          </p:cNvPr>
          <p:cNvSpPr txBox="1">
            <a:spLocks noChangeArrowheads="1"/>
          </p:cNvSpPr>
          <p:nvPr/>
        </p:nvSpPr>
        <p:spPr bwMode="auto">
          <a:xfrm>
            <a:off x="5408163" y="3872727"/>
            <a:ext cx="4275596" cy="94889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94541" indent="-171450">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地元林業の活性化を測るため、紀北町産ひのき材を活用した。</a:t>
            </a:r>
            <a:endParaRPr lang="en-US" altLang="ja-JP" sz="1100" kern="2000" dirty="0">
              <a:latin typeface="游ゴシック" panose="020B0400000000000000" pitchFamily="50" charset="-128"/>
              <a:ea typeface="游ゴシック" panose="020B0400000000000000" pitchFamily="50" charset="-128"/>
            </a:endParaRPr>
          </a:p>
          <a:p>
            <a:pPr marL="123091"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今後の地元材の活用と木質化の促進を目指す。</a:t>
            </a:r>
            <a:endParaRPr lang="en-US" altLang="ja-JP" sz="1100" kern="2000" dirty="0">
              <a:latin typeface="ＭＳ ゴシック" panose="020B0609070205080204" pitchFamily="49" charset="-128"/>
              <a:ea typeface="ＭＳ ゴシック" panose="020B0609070205080204" pitchFamily="49" charset="-128"/>
            </a:endParaRPr>
          </a:p>
        </p:txBody>
      </p:sp>
      <p:pic>
        <p:nvPicPr>
          <p:cNvPr id="8" name="図 7">
            <a:extLst>
              <a:ext uri="{FF2B5EF4-FFF2-40B4-BE49-F238E27FC236}">
                <a16:creationId xmlns:a16="http://schemas.microsoft.com/office/drawing/2014/main" id="{31C73D2F-EC1D-451B-803C-4275D0CFBF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213" y="4318569"/>
            <a:ext cx="2006353" cy="1128574"/>
          </a:xfrm>
          <a:prstGeom prst="rect">
            <a:avLst/>
          </a:prstGeom>
        </p:spPr>
      </p:pic>
      <p:sp>
        <p:nvSpPr>
          <p:cNvPr id="43" name="矢印: 右 42">
            <a:extLst>
              <a:ext uri="{FF2B5EF4-FFF2-40B4-BE49-F238E27FC236}">
                <a16:creationId xmlns:a16="http://schemas.microsoft.com/office/drawing/2014/main" id="{19FE1A3F-8033-4C07-A768-EF640AD26312}"/>
              </a:ext>
            </a:extLst>
          </p:cNvPr>
          <p:cNvSpPr/>
          <p:nvPr/>
        </p:nvSpPr>
        <p:spPr>
          <a:xfrm>
            <a:off x="6414861" y="2843995"/>
            <a:ext cx="420254" cy="349455"/>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47" name="正方形/長方形 46">
            <a:extLst>
              <a:ext uri="{FF2B5EF4-FFF2-40B4-BE49-F238E27FC236}">
                <a16:creationId xmlns:a16="http://schemas.microsoft.com/office/drawing/2014/main" id="{7A91B1FD-6EF4-49DB-BAA2-E0AFE2891F90}"/>
              </a:ext>
            </a:extLst>
          </p:cNvPr>
          <p:cNvSpPr/>
          <p:nvPr/>
        </p:nvSpPr>
        <p:spPr>
          <a:xfrm>
            <a:off x="6251664" y="2925596"/>
            <a:ext cx="711997" cy="212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委託</a:t>
            </a:r>
          </a:p>
        </p:txBody>
      </p:sp>
      <p:pic>
        <p:nvPicPr>
          <p:cNvPr id="10" name="図 9">
            <a:extLst>
              <a:ext uri="{FF2B5EF4-FFF2-40B4-BE49-F238E27FC236}">
                <a16:creationId xmlns:a16="http://schemas.microsoft.com/office/drawing/2014/main" id="{6FD9C8A5-60BE-4524-AD40-2832DC4AFB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3547" y="4306183"/>
            <a:ext cx="2028374" cy="1140960"/>
          </a:xfrm>
          <a:prstGeom prst="rect">
            <a:avLst/>
          </a:prstGeom>
        </p:spPr>
      </p:pic>
    </p:spTree>
    <p:extLst>
      <p:ext uri="{BB962C8B-B14F-4D97-AF65-F5344CB8AC3E}">
        <p14:creationId xmlns:p14="http://schemas.microsoft.com/office/powerpoint/2010/main" val="1360122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4674</TotalTime>
  <Words>690</Words>
  <Application>Microsoft Office PowerPoint</Application>
  <PresentationFormat>A4 210 x 297 mm</PresentationFormat>
  <Paragraphs>87</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ＤＨＰ特太ゴシック体</vt:lpstr>
      <vt:lpstr>ＭＳ ゴシック</vt:lpstr>
      <vt:lpstr>Yu Gothic Medium</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中山　昌弘</dc:creator>
  <cp:lastModifiedBy>Kihoku-Forest</cp:lastModifiedBy>
  <cp:revision>382</cp:revision>
  <cp:lastPrinted>2020-06-23T05:29:52Z</cp:lastPrinted>
  <dcterms:modified xsi:type="dcterms:W3CDTF">2020-09-23T02:59:42Z</dcterms:modified>
</cp:coreProperties>
</file>